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64" r:id="rId2"/>
    <p:sldId id="287" r:id="rId3"/>
    <p:sldId id="1640" r:id="rId4"/>
    <p:sldId id="333" r:id="rId5"/>
    <p:sldId id="1635" r:id="rId6"/>
    <p:sldId id="1643" r:id="rId7"/>
    <p:sldId id="1620" r:id="rId8"/>
    <p:sldId id="1653" r:id="rId9"/>
    <p:sldId id="1629" r:id="rId10"/>
    <p:sldId id="1634" r:id="rId11"/>
    <p:sldId id="1633" r:id="rId12"/>
    <p:sldId id="1644" r:id="rId13"/>
    <p:sldId id="293" r:id="rId14"/>
    <p:sldId id="1645" r:id="rId15"/>
    <p:sldId id="1649" r:id="rId16"/>
    <p:sldId id="1650" r:id="rId17"/>
    <p:sldId id="306" r:id="rId18"/>
    <p:sldId id="1647" r:id="rId19"/>
    <p:sldId id="1651" r:id="rId20"/>
    <p:sldId id="1652" r:id="rId21"/>
    <p:sldId id="1632" r:id="rId22"/>
    <p:sldId id="284" r:id="rId23"/>
    <p:sldId id="310" r:id="rId24"/>
    <p:sldId id="1624" r:id="rId25"/>
    <p:sldId id="1622" r:id="rId26"/>
    <p:sldId id="1613" r:id="rId27"/>
    <p:sldId id="1641" r:id="rId28"/>
    <p:sldId id="1642" r:id="rId29"/>
    <p:sldId id="1639" r:id="rId30"/>
    <p:sldId id="286" r:id="rId3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brina Ross" initials="SR" lastIdx="2" clrIdx="0">
    <p:extLst>
      <p:ext uri="{19B8F6BF-5375-455C-9EA6-DF929625EA0E}">
        <p15:presenceInfo xmlns:p15="http://schemas.microsoft.com/office/powerpoint/2012/main" userId="S-1-5-21-1869839364-1704258305-4176102194-516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E00"/>
    <a:srgbClr val="56BD66"/>
    <a:srgbClr val="004B89"/>
    <a:srgbClr val="008089"/>
    <a:srgbClr val="CCD7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86577" autoAdjust="0"/>
  </p:normalViewPr>
  <p:slideViewPr>
    <p:cSldViewPr snapToGrid="0" showGuides="1">
      <p:cViewPr varScale="1">
        <p:scale>
          <a:sx n="83" d="100"/>
          <a:sy n="83" d="100"/>
        </p:scale>
        <p:origin x="303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120" d="100"/>
          <a:sy n="120" d="100"/>
        </p:scale>
        <p:origin x="496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err="1"/>
              <a:t>Lernorte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B44-41D3-B39B-2420CEE95EC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B44-41D3-B39B-2420CEE95EC5}"/>
              </c:ext>
            </c:extLst>
          </c:dPt>
          <c:cat>
            <c:strRef>
              <c:f>Tabelle1!$A$2:$A$3</c:f>
              <c:strCache>
                <c:ptCount val="2"/>
                <c:pt idx="0">
                  <c:v>Ausbildungsbetrieb</c:v>
                </c:pt>
                <c:pt idx="1">
                  <c:v>Berufsschule</c:v>
                </c:pt>
              </c:strCache>
            </c:strRef>
          </c:cat>
          <c:val>
            <c:numRef>
              <c:f>Tabelle1!$B$2:$B$3</c:f>
              <c:numCache>
                <c:formatCode>0%</c:formatCode>
                <c:ptCount val="2"/>
                <c:pt idx="0">
                  <c:v>0.7</c:v>
                </c:pt>
                <c:pt idx="1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E2-473E-B03B-4AB07FEFEF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10-29T08:19:45.081" idx="2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C9DEA8-35A2-47F3-83D1-32F5F02BA720}" type="doc">
      <dgm:prSet loTypeId="urn:microsoft.com/office/officeart/2005/8/layout/cycle3" loCatId="cycle" qsTypeId="urn:microsoft.com/office/officeart/2005/8/quickstyle/simple5" qsCatId="simple" csTypeId="urn:microsoft.com/office/officeart/2005/8/colors/accent1_3" csCatId="accent1" phldr="1"/>
      <dgm:spPr/>
      <dgm:t>
        <a:bodyPr/>
        <a:lstStyle/>
        <a:p>
          <a:endParaRPr lang="de-DE"/>
        </a:p>
      </dgm:t>
    </dgm:pt>
    <dgm:pt modelId="{A633CA0F-68F5-4305-8DF3-1F4E2FD68DCB}">
      <dgm:prSet phldrT="[Text]"/>
      <dgm:spPr/>
      <dgm:t>
        <a:bodyPr/>
        <a:lstStyle/>
        <a:p>
          <a:r>
            <a:rPr lang="de-DE" dirty="0"/>
            <a:t>BBiG</a:t>
          </a:r>
        </a:p>
      </dgm:t>
    </dgm:pt>
    <dgm:pt modelId="{F15404C3-9735-451B-AACD-935657182BA8}" type="parTrans" cxnId="{9A156FA5-2377-4F0C-8356-B85BADFAA2D4}">
      <dgm:prSet/>
      <dgm:spPr/>
      <dgm:t>
        <a:bodyPr/>
        <a:lstStyle/>
        <a:p>
          <a:endParaRPr lang="de-DE"/>
        </a:p>
      </dgm:t>
    </dgm:pt>
    <dgm:pt modelId="{E91D7D59-8588-45D4-BFFF-2DF163BBEDA3}" type="sibTrans" cxnId="{9A156FA5-2377-4F0C-8356-B85BADFAA2D4}">
      <dgm:prSet/>
      <dgm:spPr/>
      <dgm:t>
        <a:bodyPr/>
        <a:lstStyle/>
        <a:p>
          <a:endParaRPr lang="de-DE">
            <a:solidFill>
              <a:srgbClr val="158588"/>
            </a:solidFill>
          </a:endParaRPr>
        </a:p>
      </dgm:t>
    </dgm:pt>
    <dgm:pt modelId="{623A57FB-865F-4ABB-B8D9-A28DF5347FBD}">
      <dgm:prSet phldrT="[Text]"/>
      <dgm:spPr/>
      <dgm:t>
        <a:bodyPr/>
        <a:lstStyle/>
        <a:p>
          <a:r>
            <a:rPr lang="de-DE" dirty="0"/>
            <a:t>Ausbildungsrahmenplan</a:t>
          </a:r>
        </a:p>
      </dgm:t>
    </dgm:pt>
    <dgm:pt modelId="{99E45184-1875-44B1-8067-EEBF882172F8}" type="parTrans" cxnId="{175C36B7-F0C2-45EE-A881-1F91BD184850}">
      <dgm:prSet/>
      <dgm:spPr/>
      <dgm:t>
        <a:bodyPr/>
        <a:lstStyle/>
        <a:p>
          <a:endParaRPr lang="de-DE"/>
        </a:p>
      </dgm:t>
    </dgm:pt>
    <dgm:pt modelId="{6B03A0F8-F0DB-432F-96F5-E7585C9C0600}" type="sibTrans" cxnId="{175C36B7-F0C2-45EE-A881-1F91BD184850}">
      <dgm:prSet/>
      <dgm:spPr/>
      <dgm:t>
        <a:bodyPr/>
        <a:lstStyle/>
        <a:p>
          <a:endParaRPr lang="de-DE"/>
        </a:p>
      </dgm:t>
    </dgm:pt>
    <dgm:pt modelId="{C9305EAE-D014-415D-BE0B-A00AF5944337}">
      <dgm:prSet phldrT="[Text]"/>
      <dgm:spPr/>
      <dgm:t>
        <a:bodyPr/>
        <a:lstStyle/>
        <a:p>
          <a:r>
            <a:rPr lang="de-DE" dirty="0"/>
            <a:t>Betrieblicher Ausbildungsplan</a:t>
          </a:r>
        </a:p>
      </dgm:t>
    </dgm:pt>
    <dgm:pt modelId="{B988A753-2FE9-4F47-82E0-2544E654F0DF}" type="parTrans" cxnId="{0A95A082-AB27-4DA7-AD19-6BEA02FE3B13}">
      <dgm:prSet/>
      <dgm:spPr/>
      <dgm:t>
        <a:bodyPr/>
        <a:lstStyle/>
        <a:p>
          <a:endParaRPr lang="de-DE"/>
        </a:p>
      </dgm:t>
    </dgm:pt>
    <dgm:pt modelId="{7A3689D4-177F-466D-B199-B772984871F6}" type="sibTrans" cxnId="{0A95A082-AB27-4DA7-AD19-6BEA02FE3B13}">
      <dgm:prSet/>
      <dgm:spPr/>
      <dgm:t>
        <a:bodyPr/>
        <a:lstStyle/>
        <a:p>
          <a:endParaRPr lang="de-DE"/>
        </a:p>
      </dgm:t>
    </dgm:pt>
    <dgm:pt modelId="{A8B6E5CE-F8DB-48A5-9739-D604AACCC923}">
      <dgm:prSet phldrT="[Text]"/>
      <dgm:spPr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r>
            <a:rPr lang="de-DE" dirty="0"/>
            <a:t>Rahmenlehrplan</a:t>
          </a:r>
        </a:p>
      </dgm:t>
    </dgm:pt>
    <dgm:pt modelId="{A6AD7A74-B701-4B3B-BE56-D92E2B5B48DA}" type="parTrans" cxnId="{1EB815A0-21B1-422F-BBF0-EBD4AD2F08ED}">
      <dgm:prSet/>
      <dgm:spPr/>
      <dgm:t>
        <a:bodyPr/>
        <a:lstStyle/>
        <a:p>
          <a:endParaRPr lang="de-DE"/>
        </a:p>
      </dgm:t>
    </dgm:pt>
    <dgm:pt modelId="{7E81E687-F32D-47EC-B984-9F3E3A23B480}" type="sibTrans" cxnId="{1EB815A0-21B1-422F-BBF0-EBD4AD2F08ED}">
      <dgm:prSet/>
      <dgm:spPr/>
      <dgm:t>
        <a:bodyPr/>
        <a:lstStyle/>
        <a:p>
          <a:endParaRPr lang="de-DE"/>
        </a:p>
      </dgm:t>
    </dgm:pt>
    <dgm:pt modelId="{E62336F4-FE12-4CF4-8ECA-5106C07F11F0}" type="pres">
      <dgm:prSet presAssocID="{43C9DEA8-35A2-47F3-83D1-32F5F02BA720}" presName="Name0" presStyleCnt="0">
        <dgm:presLayoutVars>
          <dgm:dir/>
          <dgm:resizeHandles val="exact"/>
        </dgm:presLayoutVars>
      </dgm:prSet>
      <dgm:spPr/>
    </dgm:pt>
    <dgm:pt modelId="{42A4BD53-CE9F-4414-A8E4-29D9F6FF259A}" type="pres">
      <dgm:prSet presAssocID="{43C9DEA8-35A2-47F3-83D1-32F5F02BA720}" presName="cycle" presStyleCnt="0"/>
      <dgm:spPr/>
    </dgm:pt>
    <dgm:pt modelId="{1CBB0CAC-BDED-435D-93A7-95BB6551AD38}" type="pres">
      <dgm:prSet presAssocID="{A633CA0F-68F5-4305-8DF3-1F4E2FD68DCB}" presName="nodeFirstNode" presStyleLbl="node1" presStyleIdx="0" presStyleCnt="4">
        <dgm:presLayoutVars>
          <dgm:bulletEnabled val="1"/>
        </dgm:presLayoutVars>
      </dgm:prSet>
      <dgm:spPr/>
    </dgm:pt>
    <dgm:pt modelId="{FE708AD0-881E-4619-B03C-EB30C4F3721A}" type="pres">
      <dgm:prSet presAssocID="{E91D7D59-8588-45D4-BFFF-2DF163BBEDA3}" presName="sibTransFirstNode" presStyleLbl="bgShp" presStyleIdx="0" presStyleCnt="1" custLinFactNeighborX="296" custLinFactNeighborY="-195"/>
      <dgm:spPr/>
    </dgm:pt>
    <dgm:pt modelId="{88C55CAE-4BD9-4C3F-B643-730BCCD7BC5C}" type="pres">
      <dgm:prSet presAssocID="{623A57FB-865F-4ABB-B8D9-A28DF5347FBD}" presName="nodeFollowingNodes" presStyleLbl="node1" presStyleIdx="1" presStyleCnt="4" custRadScaleRad="97874" custRadScaleInc="-867">
        <dgm:presLayoutVars>
          <dgm:bulletEnabled val="1"/>
        </dgm:presLayoutVars>
      </dgm:prSet>
      <dgm:spPr/>
    </dgm:pt>
    <dgm:pt modelId="{3675C4C3-E6BB-4555-AFA8-2CF7C036FE01}" type="pres">
      <dgm:prSet presAssocID="{C9305EAE-D014-415D-BE0B-A00AF5944337}" presName="nodeFollowingNodes" presStyleLbl="node1" presStyleIdx="2" presStyleCnt="4" custRadScaleRad="98576" custRadScaleInc="-2297">
        <dgm:presLayoutVars>
          <dgm:bulletEnabled val="1"/>
        </dgm:presLayoutVars>
      </dgm:prSet>
      <dgm:spPr/>
    </dgm:pt>
    <dgm:pt modelId="{A84B3F18-34A2-4DB9-8718-398E4CC27B22}" type="pres">
      <dgm:prSet presAssocID="{A8B6E5CE-F8DB-48A5-9739-D604AACCC923}" presName="nodeFollowingNodes" presStyleLbl="node1" presStyleIdx="3" presStyleCnt="4" custRadScaleRad="105296" custRadScaleInc="888">
        <dgm:presLayoutVars>
          <dgm:bulletEnabled val="1"/>
        </dgm:presLayoutVars>
      </dgm:prSet>
      <dgm:spPr/>
    </dgm:pt>
  </dgm:ptLst>
  <dgm:cxnLst>
    <dgm:cxn modelId="{541DEA1B-C2B4-43C2-AA18-766B3832FB57}" type="presOf" srcId="{E91D7D59-8588-45D4-BFFF-2DF163BBEDA3}" destId="{FE708AD0-881E-4619-B03C-EB30C4F3721A}" srcOrd="0" destOrd="0" presId="urn:microsoft.com/office/officeart/2005/8/layout/cycle3"/>
    <dgm:cxn modelId="{9303DF20-2649-48BE-AF85-1F3137222B21}" type="presOf" srcId="{A8B6E5CE-F8DB-48A5-9739-D604AACCC923}" destId="{A84B3F18-34A2-4DB9-8718-398E4CC27B22}" srcOrd="0" destOrd="0" presId="urn:microsoft.com/office/officeart/2005/8/layout/cycle3"/>
    <dgm:cxn modelId="{C6E1103F-86DC-4CF1-BC8B-73FA0882196B}" type="presOf" srcId="{43C9DEA8-35A2-47F3-83D1-32F5F02BA720}" destId="{E62336F4-FE12-4CF4-8ECA-5106C07F11F0}" srcOrd="0" destOrd="0" presId="urn:microsoft.com/office/officeart/2005/8/layout/cycle3"/>
    <dgm:cxn modelId="{E06ECE66-CCB0-4A65-8CF1-6420E2FD0FD1}" type="presOf" srcId="{A633CA0F-68F5-4305-8DF3-1F4E2FD68DCB}" destId="{1CBB0CAC-BDED-435D-93A7-95BB6551AD38}" srcOrd="0" destOrd="0" presId="urn:microsoft.com/office/officeart/2005/8/layout/cycle3"/>
    <dgm:cxn modelId="{0A95A082-AB27-4DA7-AD19-6BEA02FE3B13}" srcId="{43C9DEA8-35A2-47F3-83D1-32F5F02BA720}" destId="{C9305EAE-D014-415D-BE0B-A00AF5944337}" srcOrd="2" destOrd="0" parTransId="{B988A753-2FE9-4F47-82E0-2544E654F0DF}" sibTransId="{7A3689D4-177F-466D-B199-B772984871F6}"/>
    <dgm:cxn modelId="{1EB815A0-21B1-422F-BBF0-EBD4AD2F08ED}" srcId="{43C9DEA8-35A2-47F3-83D1-32F5F02BA720}" destId="{A8B6E5CE-F8DB-48A5-9739-D604AACCC923}" srcOrd="3" destOrd="0" parTransId="{A6AD7A74-B701-4B3B-BE56-D92E2B5B48DA}" sibTransId="{7E81E687-F32D-47EC-B984-9F3E3A23B480}"/>
    <dgm:cxn modelId="{9A156FA5-2377-4F0C-8356-B85BADFAA2D4}" srcId="{43C9DEA8-35A2-47F3-83D1-32F5F02BA720}" destId="{A633CA0F-68F5-4305-8DF3-1F4E2FD68DCB}" srcOrd="0" destOrd="0" parTransId="{F15404C3-9735-451B-AACD-935657182BA8}" sibTransId="{E91D7D59-8588-45D4-BFFF-2DF163BBEDA3}"/>
    <dgm:cxn modelId="{175C36B7-F0C2-45EE-A881-1F91BD184850}" srcId="{43C9DEA8-35A2-47F3-83D1-32F5F02BA720}" destId="{623A57FB-865F-4ABB-B8D9-A28DF5347FBD}" srcOrd="1" destOrd="0" parTransId="{99E45184-1875-44B1-8067-EEBF882172F8}" sibTransId="{6B03A0F8-F0DB-432F-96F5-E7585C9C0600}"/>
    <dgm:cxn modelId="{CF85C6EE-2660-4FDC-B068-7603D3ABBF7F}" type="presOf" srcId="{C9305EAE-D014-415D-BE0B-A00AF5944337}" destId="{3675C4C3-E6BB-4555-AFA8-2CF7C036FE01}" srcOrd="0" destOrd="0" presId="urn:microsoft.com/office/officeart/2005/8/layout/cycle3"/>
    <dgm:cxn modelId="{3D969AF2-09BC-49EF-BE5E-8C84EB573550}" type="presOf" srcId="{623A57FB-865F-4ABB-B8D9-A28DF5347FBD}" destId="{88C55CAE-4BD9-4C3F-B643-730BCCD7BC5C}" srcOrd="0" destOrd="0" presId="urn:microsoft.com/office/officeart/2005/8/layout/cycle3"/>
    <dgm:cxn modelId="{C1E82698-BC58-4F50-9594-277C5D92B931}" type="presParOf" srcId="{E62336F4-FE12-4CF4-8ECA-5106C07F11F0}" destId="{42A4BD53-CE9F-4414-A8E4-29D9F6FF259A}" srcOrd="0" destOrd="0" presId="urn:microsoft.com/office/officeart/2005/8/layout/cycle3"/>
    <dgm:cxn modelId="{2217752C-A5B6-4E52-BB4B-7F54791BA149}" type="presParOf" srcId="{42A4BD53-CE9F-4414-A8E4-29D9F6FF259A}" destId="{1CBB0CAC-BDED-435D-93A7-95BB6551AD38}" srcOrd="0" destOrd="0" presId="urn:microsoft.com/office/officeart/2005/8/layout/cycle3"/>
    <dgm:cxn modelId="{C7A73C1A-3024-4D46-ADE5-3DCE0E69DCE9}" type="presParOf" srcId="{42A4BD53-CE9F-4414-A8E4-29D9F6FF259A}" destId="{FE708AD0-881E-4619-B03C-EB30C4F3721A}" srcOrd="1" destOrd="0" presId="urn:microsoft.com/office/officeart/2005/8/layout/cycle3"/>
    <dgm:cxn modelId="{8E0FB02D-72B8-4850-80BE-1495825F4914}" type="presParOf" srcId="{42A4BD53-CE9F-4414-A8E4-29D9F6FF259A}" destId="{88C55CAE-4BD9-4C3F-B643-730BCCD7BC5C}" srcOrd="2" destOrd="0" presId="urn:microsoft.com/office/officeart/2005/8/layout/cycle3"/>
    <dgm:cxn modelId="{17D53500-4559-4F93-A881-F900F5C3784C}" type="presParOf" srcId="{42A4BD53-CE9F-4414-A8E4-29D9F6FF259A}" destId="{3675C4C3-E6BB-4555-AFA8-2CF7C036FE01}" srcOrd="3" destOrd="0" presId="urn:microsoft.com/office/officeart/2005/8/layout/cycle3"/>
    <dgm:cxn modelId="{94991DC4-2BF0-4AFE-A441-FDA067CA15FD}" type="presParOf" srcId="{42A4BD53-CE9F-4414-A8E4-29D9F6FF259A}" destId="{A84B3F18-34A2-4DB9-8718-398E4CC27B22}" srcOrd="4" destOrd="0" presId="urn:microsoft.com/office/officeart/2005/8/layout/cycle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708AD0-881E-4619-B03C-EB30C4F3721A}">
      <dsp:nvSpPr>
        <dsp:cNvPr id="0" name=""/>
        <dsp:cNvSpPr/>
      </dsp:nvSpPr>
      <dsp:spPr>
        <a:xfrm>
          <a:off x="1693817" y="-141049"/>
          <a:ext cx="5271203" cy="5271203"/>
        </a:xfrm>
        <a:prstGeom prst="circularArrow">
          <a:avLst>
            <a:gd name="adj1" fmla="val 4668"/>
            <a:gd name="adj2" fmla="val 272909"/>
            <a:gd name="adj3" fmla="val 12874830"/>
            <a:gd name="adj4" fmla="val 18001289"/>
            <a:gd name="adj5" fmla="val 484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CBB0CAC-BDED-435D-93A7-95BB6551AD38}">
      <dsp:nvSpPr>
        <dsp:cNvPr id="0" name=""/>
        <dsp:cNvSpPr/>
      </dsp:nvSpPr>
      <dsp:spPr>
        <a:xfrm>
          <a:off x="2578179" y="1495"/>
          <a:ext cx="3471274" cy="1735637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200" kern="1200" dirty="0"/>
            <a:t>BBiG</a:t>
          </a:r>
        </a:p>
      </dsp:txBody>
      <dsp:txXfrm>
        <a:off x="2662906" y="86222"/>
        <a:ext cx="3301820" cy="1566183"/>
      </dsp:txXfrm>
    </dsp:sp>
    <dsp:sp modelId="{88C55CAE-4BD9-4C3F-B643-730BCCD7BC5C}">
      <dsp:nvSpPr>
        <dsp:cNvPr id="0" name=""/>
        <dsp:cNvSpPr/>
      </dsp:nvSpPr>
      <dsp:spPr>
        <a:xfrm>
          <a:off x="4430542" y="1874025"/>
          <a:ext cx="3471274" cy="1735637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274566"/>
                <a:satOff val="-29980"/>
                <a:lumOff val="1473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274566"/>
                <a:satOff val="-29980"/>
                <a:lumOff val="1473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274566"/>
                <a:satOff val="-29980"/>
                <a:lumOff val="1473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200" kern="1200" dirty="0"/>
            <a:t>Ausbildungsrahmenplan</a:t>
          </a:r>
        </a:p>
      </dsp:txBody>
      <dsp:txXfrm>
        <a:off x="4515269" y="1958752"/>
        <a:ext cx="3301820" cy="1566183"/>
      </dsp:txXfrm>
    </dsp:sp>
    <dsp:sp modelId="{3675C4C3-E6BB-4555-AFA8-2CF7C036FE01}">
      <dsp:nvSpPr>
        <dsp:cNvPr id="0" name=""/>
        <dsp:cNvSpPr/>
      </dsp:nvSpPr>
      <dsp:spPr>
        <a:xfrm>
          <a:off x="2632026" y="3759190"/>
          <a:ext cx="3471274" cy="1735637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549133"/>
                <a:satOff val="-59960"/>
                <a:lumOff val="29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549133"/>
                <a:satOff val="-59960"/>
                <a:lumOff val="29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549133"/>
                <a:satOff val="-59960"/>
                <a:lumOff val="29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200" kern="1200" dirty="0"/>
            <a:t>Betrieblicher Ausbildungsplan</a:t>
          </a:r>
        </a:p>
      </dsp:txBody>
      <dsp:txXfrm>
        <a:off x="2716753" y="3843917"/>
        <a:ext cx="3301820" cy="1566183"/>
      </dsp:txXfrm>
    </dsp:sp>
    <dsp:sp modelId="{A84B3F18-34A2-4DB9-8718-398E4CC27B22}">
      <dsp:nvSpPr>
        <dsp:cNvPr id="0" name=""/>
        <dsp:cNvSpPr/>
      </dsp:nvSpPr>
      <dsp:spPr>
        <a:xfrm>
          <a:off x="585353" y="1871968"/>
          <a:ext cx="3471274" cy="1735637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823699"/>
                <a:satOff val="-89940"/>
                <a:lumOff val="442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823699"/>
                <a:satOff val="-89940"/>
                <a:lumOff val="442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823699"/>
                <a:satOff val="-89940"/>
                <a:lumOff val="442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chemeClr val="bg1">
              <a:lumMod val="50000"/>
            </a:schemeClr>
          </a:solidFill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200" kern="1200" dirty="0"/>
            <a:t>Rahmenlehrplan</a:t>
          </a:r>
        </a:p>
      </dsp:txBody>
      <dsp:txXfrm>
        <a:off x="670080" y="1956695"/>
        <a:ext cx="3301820" cy="15661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0.5346</cdr:x>
      <cdr:y>0.49288</cdr:y>
    </cdr:from>
    <cdr:to>
      <cdr:x>0.75258</cdr:x>
      <cdr:y>0.64204</cdr:y>
    </cdr:to>
    <cdr:sp macro="" textlink="">
      <cdr:nvSpPr>
        <cdr:cNvPr id="2" name="Textfeld 1">
          <a:extLst xmlns:a="http://schemas.openxmlformats.org/drawingml/2006/main">
            <a:ext uri="{FF2B5EF4-FFF2-40B4-BE49-F238E27FC236}">
              <a16:creationId xmlns:a16="http://schemas.microsoft.com/office/drawing/2014/main" id="{8EB31590-9037-4F37-8D89-95F75CDCE9E5}"/>
            </a:ext>
          </a:extLst>
        </cdr:cNvPr>
        <cdr:cNvSpPr txBox="1"/>
      </cdr:nvSpPr>
      <cdr:spPr>
        <a:xfrm xmlns:a="http://schemas.openxmlformats.org/drawingml/2006/main">
          <a:off x="1765983" y="1439082"/>
          <a:ext cx="720069" cy="43550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none" rtlCol="0">
          <a:spAutoFit/>
        </a:bodyPr>
        <a:lstStyle xmlns:a="http://schemas.openxmlformats.org/drawingml/2006/main"/>
        <a:p xmlns:a="http://schemas.openxmlformats.org/drawingml/2006/main">
          <a:pPr algn="l">
            <a:lnSpc>
              <a:spcPct val="110000"/>
            </a:lnSpc>
          </a:pPr>
          <a:r>
            <a:rPr lang="de-DE" sz="2200" dirty="0">
              <a:solidFill>
                <a:schemeClr val="bg1"/>
              </a:solidFill>
            </a:rPr>
            <a:t>70%</a:t>
          </a:r>
        </a:p>
      </cdr:txBody>
    </cdr:sp>
  </cdr:relSizeAnchor>
  <cdr:relSizeAnchor xmlns:cdr="http://schemas.openxmlformats.org/drawingml/2006/chartDrawing">
    <cdr:from>
      <cdr:x>0.28202</cdr:x>
      <cdr:y>0.35084</cdr:y>
    </cdr:from>
    <cdr:to>
      <cdr:x>0.5</cdr:x>
      <cdr:y>0.5</cdr:y>
    </cdr:to>
    <cdr:sp macro="" textlink="">
      <cdr:nvSpPr>
        <cdr:cNvPr id="3" name="Textfeld 1">
          <a:extLst xmlns:a="http://schemas.openxmlformats.org/drawingml/2006/main">
            <a:ext uri="{FF2B5EF4-FFF2-40B4-BE49-F238E27FC236}">
              <a16:creationId xmlns:a16="http://schemas.microsoft.com/office/drawing/2014/main" id="{27D021A0-5603-43B3-B13A-DFA19A417E92}"/>
            </a:ext>
          </a:extLst>
        </cdr:cNvPr>
        <cdr:cNvSpPr txBox="1"/>
      </cdr:nvSpPr>
      <cdr:spPr>
        <a:xfrm xmlns:a="http://schemas.openxmlformats.org/drawingml/2006/main">
          <a:off x="931614" y="1024360"/>
          <a:ext cx="720069" cy="43550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10000"/>
            </a:lnSpc>
          </a:pPr>
          <a:r>
            <a:rPr lang="de-DE" sz="2200" dirty="0">
              <a:solidFill>
                <a:schemeClr val="bg1"/>
              </a:solidFill>
            </a:rPr>
            <a:t>30%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FF58FACA-2EA7-4F17-AD27-BF2E485BBA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4D312D7-C634-4D04-BD6C-C2FBBC91408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CD04D-8A89-41E1-A3A8-38EE0E02BBB7}" type="datetimeFigureOut">
              <a:rPr lang="de-DE" smtClean="0"/>
              <a:t>03.11.2025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2A40C9AD-E1C0-47E5-93EB-58BE2205ED5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3A2CCCB-7B6B-4E06-B635-5C118A6505D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0F4AD8-CDAD-4B30-9E38-DB5E02588D4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12376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DBBD18-B7C5-4E90-87AF-14A09FD1F314}" type="datetimeFigureOut">
              <a:rPr lang="de-DE" smtClean="0"/>
              <a:t>03.11.2025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325CC0-AE85-4929-ADCE-EB3C1D1A46F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76751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325CC0-AE85-4929-ADCE-EB3C1D1A46FB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7085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325CC0-AE85-4929-ADCE-EB3C1D1A46FB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24799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325CC0-AE85-4929-ADCE-EB3C1D1A46FB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443079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325CC0-AE85-4929-ADCE-EB3C1D1A46FB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9649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325CC0-AE85-4929-ADCE-EB3C1D1A46FB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36914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325CC0-AE85-4929-ADCE-EB3C1D1A46FB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15844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325CC0-AE85-4929-ADCE-EB3C1D1A46FB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25635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325CC0-AE85-4929-ADCE-EB3C1D1A46FB}" type="slidenum">
              <a:rPr lang="de-DE" smtClean="0"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20062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120 </a:t>
            </a:r>
            <a:r>
              <a:rPr lang="de-DE" dirty="0" err="1"/>
              <a:t>Beurfe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325CC0-AE85-4929-ADCE-EB3C1D1A46FB}" type="slidenum">
              <a:rPr lang="de-DE" smtClean="0"/>
              <a:t>23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29340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aufschreiben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325CC0-AE85-4929-ADCE-EB3C1D1A46FB}" type="slidenum">
              <a:rPr lang="de-DE" smtClean="0"/>
              <a:t>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40520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94D45E22-F0B0-421E-86A3-568420F9E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FD2C9F8-56E9-4073-97A5-87E8C9CD12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938" y="2240133"/>
            <a:ext cx="8604250" cy="1541292"/>
          </a:xfrm>
        </p:spPr>
        <p:txBody>
          <a:bodyPr anchor="t"/>
          <a:lstStyle>
            <a:lvl1pPr algn="l">
              <a:defRPr sz="53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D4B1FE5-3ABB-4807-936C-25A69474A9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5938" y="3981445"/>
            <a:ext cx="8604250" cy="1541292"/>
          </a:xfrm>
        </p:spPr>
        <p:txBody>
          <a:bodyPr/>
          <a:lstStyle>
            <a:lvl1pPr marL="0" indent="0" algn="l">
              <a:buNone/>
              <a:defRPr sz="2600" b="1" cap="all" spc="220" baseline="0">
                <a:solidFill>
                  <a:schemeClr val="accent2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DE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0B472FA8-6655-4BFC-A9C4-B57F73B8CCD3}"/>
              </a:ext>
            </a:extLst>
          </p:cNvPr>
          <p:cNvSpPr txBox="1"/>
          <p:nvPr userDrawn="1"/>
        </p:nvSpPr>
        <p:spPr>
          <a:xfrm>
            <a:off x="515937" y="6524454"/>
            <a:ext cx="8604251" cy="144000"/>
          </a:xfrm>
          <a:prstGeom prst="rect">
            <a:avLst/>
          </a:prstGeom>
          <a:noFill/>
        </p:spPr>
        <p:txBody>
          <a:bodyPr vert="horz" wrap="none" lIns="0" tIns="0" rIns="0" bIns="0" rtlCol="0" anchor="t" anchorCtr="0">
            <a:noAutofit/>
          </a:bodyPr>
          <a:lstStyle/>
          <a:p>
            <a:r>
              <a:rPr lang="de-DE" sz="700" b="0" i="0" dirty="0">
                <a:solidFill>
                  <a:schemeClr val="tx1"/>
                </a:solidFill>
                <a:latin typeface="Segoe UI" panose="020B0502040204020203" pitchFamily="34" charset="0"/>
              </a:rPr>
              <a:t>© Oldenburgische IHK  </a:t>
            </a:r>
            <a:r>
              <a:rPr lang="de-DE" sz="700" b="1" i="0" dirty="0">
                <a:solidFill>
                  <a:schemeClr val="accent2"/>
                </a:solidFill>
                <a:latin typeface="+mn-lt"/>
              </a:rPr>
              <a:t>/</a:t>
            </a:r>
            <a:r>
              <a:rPr lang="de-DE" sz="700" b="0" i="0" dirty="0">
                <a:solidFill>
                  <a:schemeClr val="tx1"/>
                </a:solidFill>
                <a:latin typeface="Segoe UI" panose="020B0502040204020203" pitchFamily="34" charset="0"/>
              </a:rPr>
              <a:t>  03.11.2025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2329F382-9A95-C037-1C30-0D6006761B3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5937" y="514572"/>
            <a:ext cx="2274764" cy="505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20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elfol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rafik 16">
            <a:extLst>
              <a:ext uri="{FF2B5EF4-FFF2-40B4-BE49-F238E27FC236}">
                <a16:creationId xmlns:a16="http://schemas.microsoft.com/office/drawing/2014/main" id="{10166905-6A86-FE4F-8469-FF68031418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674" y="3777202"/>
            <a:ext cx="4967388" cy="308079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FD2C9F8-56E9-4073-97A5-87E8C9CD12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938" y="2240133"/>
            <a:ext cx="5580062" cy="1541292"/>
          </a:xfrm>
        </p:spPr>
        <p:txBody>
          <a:bodyPr anchor="t"/>
          <a:lstStyle>
            <a:lvl1pPr algn="l">
              <a:defRPr sz="53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D4B1FE5-3ABB-4807-936C-25A69474A9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5938" y="3981445"/>
            <a:ext cx="5313560" cy="729703"/>
          </a:xfrm>
        </p:spPr>
        <p:txBody>
          <a:bodyPr/>
          <a:lstStyle>
            <a:lvl1pPr marL="0" indent="0" algn="l">
              <a:buNone/>
              <a:defRPr sz="2600" b="0" cap="all" spc="220" baseline="0">
                <a:solidFill>
                  <a:schemeClr val="accent2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DE" dirty="0"/>
          </a:p>
        </p:txBody>
      </p:sp>
      <p:sp>
        <p:nvSpPr>
          <p:cNvPr id="18" name="Bildplatzhalter 17">
            <a:extLst>
              <a:ext uri="{FF2B5EF4-FFF2-40B4-BE49-F238E27FC236}">
                <a16:creationId xmlns:a16="http://schemas.microsoft.com/office/drawing/2014/main" id="{AB22C401-B6B5-44DF-8062-19B64730A97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05674" y="0"/>
            <a:ext cx="5094213" cy="5523280"/>
          </a:xfrm>
          <a:custGeom>
            <a:avLst/>
            <a:gdLst>
              <a:gd name="connsiteX0" fmla="*/ 174517 w 5094213"/>
              <a:gd name="connsiteY0" fmla="*/ 0 h 5523280"/>
              <a:gd name="connsiteX1" fmla="*/ 5094213 w 5094213"/>
              <a:gd name="connsiteY1" fmla="*/ 0 h 5523280"/>
              <a:gd name="connsiteX2" fmla="*/ 4913678 w 5094213"/>
              <a:gd name="connsiteY2" fmla="*/ 5166735 h 5523280"/>
              <a:gd name="connsiteX3" fmla="*/ 0 w 5094213"/>
              <a:gd name="connsiteY3" fmla="*/ 4995230 h 5523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94213" h="5523280">
                <a:moveTo>
                  <a:pt x="174517" y="0"/>
                </a:moveTo>
                <a:lnTo>
                  <a:pt x="5094213" y="0"/>
                </a:lnTo>
                <a:lnTo>
                  <a:pt x="4913678" y="5166735"/>
                </a:lnTo>
                <a:cubicBezTo>
                  <a:pt x="3307477" y="5695342"/>
                  <a:pt x="1565405" y="5634537"/>
                  <a:pt x="0" y="499523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05B6CEAB-849A-44FC-A0C8-C1C0FAA284D5}"/>
              </a:ext>
            </a:extLst>
          </p:cNvPr>
          <p:cNvSpPr txBox="1"/>
          <p:nvPr userDrawn="1"/>
        </p:nvSpPr>
        <p:spPr>
          <a:xfrm>
            <a:off x="515937" y="6524454"/>
            <a:ext cx="8604251" cy="144000"/>
          </a:xfrm>
          <a:prstGeom prst="rect">
            <a:avLst/>
          </a:prstGeom>
          <a:noFill/>
        </p:spPr>
        <p:txBody>
          <a:bodyPr vert="horz" wrap="none" lIns="0" tIns="0" rIns="0" bIns="0" rtlCol="0" anchor="t" anchorCtr="0">
            <a:noAutofit/>
          </a:bodyPr>
          <a:lstStyle/>
          <a:p>
            <a:r>
              <a:rPr lang="de-DE" sz="700" b="0" i="0" dirty="0">
                <a:solidFill>
                  <a:schemeClr val="tx1"/>
                </a:solidFill>
                <a:latin typeface="Segoe UI" panose="020B0502040204020203" pitchFamily="34" charset="0"/>
              </a:rPr>
              <a:t>© Oldenburgische IHK  </a:t>
            </a:r>
            <a:r>
              <a:rPr lang="de-DE" sz="700" b="1" i="0" dirty="0">
                <a:solidFill>
                  <a:schemeClr val="accent2"/>
                </a:solidFill>
                <a:latin typeface="+mn-lt"/>
              </a:rPr>
              <a:t>/</a:t>
            </a:r>
            <a:r>
              <a:rPr lang="de-DE" sz="700" b="0" i="0" dirty="0">
                <a:solidFill>
                  <a:schemeClr val="tx1"/>
                </a:solidFill>
                <a:latin typeface="Segoe UI" panose="020B0502040204020203" pitchFamily="34" charset="0"/>
              </a:rPr>
              <a:t>  03.11.2025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439CC6C-2C13-1B6A-0C0A-B6B2A5B18B7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5937" y="514573"/>
            <a:ext cx="2274764" cy="505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78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996F9A0-1061-4E88-BFFB-23ECE65A96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 i="0">
                <a:latin typeface="Segoe UI" panose="020B0502040204020203" pitchFamily="34" charset="0"/>
              </a:defRPr>
            </a:lvl1pPr>
            <a:lvl2pPr>
              <a:defRPr b="0" i="0">
                <a:latin typeface="Segoe UI" panose="020B0502040204020203" pitchFamily="34" charset="0"/>
              </a:defRPr>
            </a:lvl2pPr>
            <a:lvl3pPr>
              <a:defRPr b="0" i="0">
                <a:latin typeface="Segoe UI" panose="020B0502040204020203" pitchFamily="34" charset="0"/>
              </a:defRPr>
            </a:lvl3pPr>
            <a:lvl4pPr>
              <a:defRPr b="0" i="0">
                <a:latin typeface="Segoe UI" panose="020B0502040204020203" pitchFamily="34" charset="0"/>
              </a:defRPr>
            </a:lvl4pPr>
            <a:lvl5pPr>
              <a:defRPr b="0" i="0">
                <a:latin typeface="Segoe UI" panose="020B0502040204020203" pitchFamily="34" charset="0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14" name="Titel 13">
            <a:extLst>
              <a:ext uri="{FF2B5EF4-FFF2-40B4-BE49-F238E27FC236}">
                <a16:creationId xmlns:a16="http://schemas.microsoft.com/office/drawing/2014/main" id="{CD856D38-D420-0F4B-BFB3-6FDC57E82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67625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2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8CDC1A-DBEC-45B7-820F-C78D8343A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996F9A0-1061-4E88-BFFB-23ECE65A9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763" y="2673351"/>
            <a:ext cx="5196682" cy="3671887"/>
          </a:xfrm>
        </p:spPr>
        <p:txBody>
          <a:bodyPr/>
          <a:lstStyle>
            <a:lvl1pPr>
              <a:defRPr b="0" i="0">
                <a:latin typeface="Segoe UI" panose="020B0502040204020203" pitchFamily="34" charset="0"/>
              </a:defRPr>
            </a:lvl1pPr>
            <a:lvl2pPr>
              <a:defRPr b="0" i="0">
                <a:latin typeface="Segoe UI" panose="020B0502040204020203" pitchFamily="34" charset="0"/>
              </a:defRPr>
            </a:lvl2pPr>
            <a:lvl3pPr>
              <a:defRPr b="0" i="0">
                <a:latin typeface="Segoe UI" panose="020B0502040204020203" pitchFamily="34" charset="0"/>
              </a:defRPr>
            </a:lvl3pPr>
            <a:lvl4pPr>
              <a:defRPr b="0" i="0">
                <a:latin typeface="Segoe UI" panose="020B0502040204020203" pitchFamily="34" charset="0"/>
              </a:defRPr>
            </a:lvl4pPr>
            <a:lvl5pPr>
              <a:defRPr b="0" i="0">
                <a:latin typeface="Segoe UI" panose="020B0502040204020203" pitchFamily="34" charset="0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4B5D8989-936B-4D12-95CC-E4FFB7E6EC1C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479381" y="2673351"/>
            <a:ext cx="5196682" cy="3671887"/>
          </a:xfrm>
        </p:spPr>
        <p:txBody>
          <a:bodyPr/>
          <a:lstStyle>
            <a:lvl1pPr>
              <a:defRPr b="0" i="0">
                <a:latin typeface="Segoe UI" panose="020B0502040204020203" pitchFamily="34" charset="0"/>
              </a:defRPr>
            </a:lvl1pPr>
            <a:lvl2pPr>
              <a:defRPr b="0" i="0">
                <a:latin typeface="Segoe UI" panose="020B0502040204020203" pitchFamily="34" charset="0"/>
              </a:defRPr>
            </a:lvl2pPr>
            <a:lvl3pPr>
              <a:defRPr b="0" i="0">
                <a:latin typeface="Segoe UI" panose="020B0502040204020203" pitchFamily="34" charset="0"/>
              </a:defRPr>
            </a:lvl3pPr>
            <a:lvl4pPr>
              <a:defRPr b="0" i="0">
                <a:latin typeface="Segoe UI" panose="020B0502040204020203" pitchFamily="34" charset="0"/>
              </a:defRPr>
            </a:lvl4pPr>
            <a:lvl5pPr>
              <a:defRPr b="0" i="0">
                <a:latin typeface="Segoe UI" panose="020B0502040204020203" pitchFamily="34" charset="0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11563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Inhal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8CDC1A-DBEC-45B7-820F-C78D8343A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996F9A0-1061-4E88-BFFB-23ECE65A9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763" y="2673351"/>
            <a:ext cx="5196682" cy="3671887"/>
          </a:xfrm>
        </p:spPr>
        <p:txBody>
          <a:bodyPr/>
          <a:lstStyle>
            <a:lvl1pPr>
              <a:defRPr b="0" i="0">
                <a:latin typeface="Segoe UI" panose="020B0502040204020203" pitchFamily="34" charset="0"/>
              </a:defRPr>
            </a:lvl1pPr>
            <a:lvl2pPr>
              <a:defRPr b="0" i="0">
                <a:latin typeface="Segoe UI" panose="020B0502040204020203" pitchFamily="34" charset="0"/>
              </a:defRPr>
            </a:lvl2pPr>
            <a:lvl3pPr>
              <a:defRPr b="0" i="0">
                <a:latin typeface="Segoe UI" panose="020B0502040204020203" pitchFamily="34" charset="0"/>
              </a:defRPr>
            </a:lvl3pPr>
            <a:lvl4pPr>
              <a:defRPr b="0" i="0">
                <a:latin typeface="Segoe UI" panose="020B0502040204020203" pitchFamily="34" charset="0"/>
              </a:defRPr>
            </a:lvl4pPr>
            <a:lvl5pPr>
              <a:defRPr b="0" i="0">
                <a:latin typeface="Segoe UI" panose="020B0502040204020203" pitchFamily="34" charset="0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Bildplatzhalter 4">
            <a:extLst>
              <a:ext uri="{FF2B5EF4-FFF2-40B4-BE49-F238E27FC236}">
                <a16:creationId xmlns:a16="http://schemas.microsoft.com/office/drawing/2014/main" id="{A40978ED-AC74-4336-88E9-A9CB2AC7D4E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9381" y="2673352"/>
            <a:ext cx="5196682" cy="3671886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Textplatzhalter 4">
            <a:extLst>
              <a:ext uri="{FF2B5EF4-FFF2-40B4-BE49-F238E27FC236}">
                <a16:creationId xmlns:a16="http://schemas.microsoft.com/office/drawing/2014/main" id="{A69E9D78-1E7A-0749-64EF-B701359E999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6200000">
            <a:off x="4793806" y="4347181"/>
            <a:ext cx="3671891" cy="324222"/>
          </a:xfrm>
          <a:noFill/>
        </p:spPr>
        <p:txBody>
          <a:bodyPr wrap="square" lIns="108000" tIns="108000" rIns="0">
            <a:noAutofit/>
          </a:bodyPr>
          <a:lstStyle>
            <a:lvl1pPr marL="0" indent="0">
              <a:spcBef>
                <a:spcPts val="0"/>
              </a:spcBef>
              <a:buNone/>
              <a:defRPr lang="de-DE" sz="1000" dirty="0" smtClean="0">
                <a:solidFill>
                  <a:schemeClr val="bg1"/>
                </a:solidFill>
              </a:defRPr>
            </a:lvl1pPr>
          </a:lstStyle>
          <a:p>
            <a:pPr marL="0" lvl="0"/>
            <a:r>
              <a:rPr lang="de-DE" dirty="0"/>
              <a:t>Bildnachweis</a:t>
            </a:r>
          </a:p>
        </p:txBody>
      </p:sp>
    </p:spTree>
    <p:extLst>
      <p:ext uri="{BB962C8B-B14F-4D97-AF65-F5344CB8AC3E}">
        <p14:creationId xmlns:p14="http://schemas.microsoft.com/office/powerpoint/2010/main" val="2024023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19E42C-4DE7-4CE0-A2CE-59B1D86E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Bildplatzhalter 4">
            <a:extLst>
              <a:ext uri="{FF2B5EF4-FFF2-40B4-BE49-F238E27FC236}">
                <a16:creationId xmlns:a16="http://schemas.microsoft.com/office/drawing/2014/main" id="{8E06766C-6E87-65AF-1EFB-98D1DF98F55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78873" y="2673351"/>
            <a:ext cx="4670720" cy="3478068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Bildplatzhalter 4">
            <a:extLst>
              <a:ext uri="{FF2B5EF4-FFF2-40B4-BE49-F238E27FC236}">
                <a16:creationId xmlns:a16="http://schemas.microsoft.com/office/drawing/2014/main" id="{813757C0-39F5-BC9E-212B-218635A0923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66763" y="2673351"/>
            <a:ext cx="4670720" cy="3478068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A52AAE2-C7BF-0A8D-D2C6-153EE5BF2BF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-810160" y="4250271"/>
            <a:ext cx="3478072" cy="324222"/>
          </a:xfrm>
          <a:noFill/>
        </p:spPr>
        <p:txBody>
          <a:bodyPr wrap="square" lIns="108000" tIns="108000" rIns="0">
            <a:noAutofit/>
          </a:bodyPr>
          <a:lstStyle>
            <a:lvl1pPr marL="0" indent="0">
              <a:spcBef>
                <a:spcPts val="0"/>
              </a:spcBef>
              <a:buNone/>
              <a:defRPr lang="de-DE" sz="1000" dirty="0" smtClean="0">
                <a:solidFill>
                  <a:schemeClr val="bg1"/>
                </a:solidFill>
              </a:defRPr>
            </a:lvl1pPr>
          </a:lstStyle>
          <a:p>
            <a:pPr marL="0" lvl="0"/>
            <a:r>
              <a:rPr lang="de-DE" dirty="0"/>
              <a:t>Bildnachweis</a:t>
            </a:r>
          </a:p>
        </p:txBody>
      </p:sp>
      <p:sp>
        <p:nvSpPr>
          <p:cNvPr id="6" name="Textplatzhalter 4">
            <a:extLst>
              <a:ext uri="{FF2B5EF4-FFF2-40B4-BE49-F238E27FC236}">
                <a16:creationId xmlns:a16="http://schemas.microsoft.com/office/drawing/2014/main" id="{489B8464-914C-0DE0-F4EF-3370704C9CB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6200000">
            <a:off x="4001950" y="4250272"/>
            <a:ext cx="3478072" cy="324222"/>
          </a:xfrm>
          <a:noFill/>
        </p:spPr>
        <p:txBody>
          <a:bodyPr wrap="square" lIns="108000" tIns="108000" rIns="0">
            <a:noAutofit/>
          </a:bodyPr>
          <a:lstStyle>
            <a:lvl1pPr marL="0" indent="0">
              <a:spcBef>
                <a:spcPts val="0"/>
              </a:spcBef>
              <a:buNone/>
              <a:defRPr lang="de-DE" sz="1000" dirty="0" smtClean="0">
                <a:solidFill>
                  <a:schemeClr val="bg1"/>
                </a:solidFill>
              </a:defRPr>
            </a:lvl1pPr>
          </a:lstStyle>
          <a:p>
            <a:pPr marL="0" lvl="0"/>
            <a:r>
              <a:rPr lang="de-DE" dirty="0"/>
              <a:t>Bildnachweis</a:t>
            </a:r>
          </a:p>
        </p:txBody>
      </p:sp>
    </p:spTree>
    <p:extLst>
      <p:ext uri="{BB962C8B-B14F-4D97-AF65-F5344CB8AC3E}">
        <p14:creationId xmlns:p14="http://schemas.microsoft.com/office/powerpoint/2010/main" val="2122370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Bild gro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19E42C-4DE7-4CE0-A2CE-59B1D86E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Bildplatzhalter 4">
            <a:extLst>
              <a:ext uri="{FF2B5EF4-FFF2-40B4-BE49-F238E27FC236}">
                <a16:creationId xmlns:a16="http://schemas.microsoft.com/office/drawing/2014/main" id="{BE42DC36-D70A-1F58-DF44-A72F17773C6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66762" y="2479530"/>
            <a:ext cx="8353425" cy="3671889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Textplatzhalter 4">
            <a:extLst>
              <a:ext uri="{FF2B5EF4-FFF2-40B4-BE49-F238E27FC236}">
                <a16:creationId xmlns:a16="http://schemas.microsoft.com/office/drawing/2014/main" id="{B8F45F1C-BB8D-1A14-F670-430D3A4F41E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-907069" y="4153363"/>
            <a:ext cx="3671889" cy="324222"/>
          </a:xfrm>
          <a:noFill/>
        </p:spPr>
        <p:txBody>
          <a:bodyPr wrap="square" lIns="108000" tIns="108000" rIns="0">
            <a:noAutofit/>
          </a:bodyPr>
          <a:lstStyle>
            <a:lvl1pPr marL="0" indent="0">
              <a:spcBef>
                <a:spcPts val="0"/>
              </a:spcBef>
              <a:buNone/>
              <a:defRPr lang="de-DE" sz="1000" dirty="0" smtClean="0">
                <a:solidFill>
                  <a:schemeClr val="bg1"/>
                </a:solidFill>
              </a:defRPr>
            </a:lvl1pPr>
          </a:lstStyle>
          <a:p>
            <a:pPr marL="0" lvl="0"/>
            <a:r>
              <a:rPr lang="de-DE" dirty="0"/>
              <a:t>Bildnachweis</a:t>
            </a:r>
          </a:p>
        </p:txBody>
      </p:sp>
    </p:spTree>
    <p:extLst>
      <p:ext uri="{BB962C8B-B14F-4D97-AF65-F5344CB8AC3E}">
        <p14:creationId xmlns:p14="http://schemas.microsoft.com/office/powerpoint/2010/main" val="1697360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chart Piktogramm-Größ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19E42C-4DE7-4CE0-A2CE-59B1D86E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Bildplatzhalter 4">
            <a:extLst>
              <a:ext uri="{FF2B5EF4-FFF2-40B4-BE49-F238E27FC236}">
                <a16:creationId xmlns:a16="http://schemas.microsoft.com/office/drawing/2014/main" id="{ECD713D1-3FED-0AC7-38D2-060C39406A0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120188" y="2673350"/>
            <a:ext cx="2556000" cy="2556000"/>
          </a:xfrm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de-DE" dirty="0"/>
              <a:t>Piktogramm durch Klicken auf Symbol hinzufügen</a:t>
            </a:r>
          </a:p>
        </p:txBody>
      </p:sp>
      <p:sp>
        <p:nvSpPr>
          <p:cNvPr id="4" name="Bildplatzhalter 4">
            <a:extLst>
              <a:ext uri="{FF2B5EF4-FFF2-40B4-BE49-F238E27FC236}">
                <a16:creationId xmlns:a16="http://schemas.microsoft.com/office/drawing/2014/main" id="{3E24A052-E87F-3595-DF44-73A10DA3526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214991" y="3249350"/>
            <a:ext cx="1980000" cy="1980000"/>
          </a:xfrm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de-DE" dirty="0"/>
              <a:t>Piktogramm durch Klicken auf Symbol hinzufügen</a:t>
            </a:r>
          </a:p>
        </p:txBody>
      </p:sp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CDEE9C89-F2ED-87C8-491D-DB60C9834F1A}"/>
              </a:ext>
            </a:extLst>
          </p:cNvPr>
          <p:cNvSpPr txBox="1">
            <a:spLocks/>
          </p:cNvSpPr>
          <p:nvPr userDrawn="1"/>
        </p:nvSpPr>
        <p:spPr>
          <a:xfrm>
            <a:off x="4008438" y="5786941"/>
            <a:ext cx="1260000" cy="752755"/>
          </a:xfrm>
          <a:prstGeom prst="rect">
            <a:avLst/>
          </a:prstGeom>
        </p:spPr>
        <p:txBody>
          <a:bodyPr/>
          <a:lstStyle>
            <a:lvl1pPr marL="360363" indent="-3603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15963" indent="-355600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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6325" indent="-3603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®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8275" indent="-361950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­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92288" indent="-35401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1200"/>
              </a:lnSpc>
              <a:buFont typeface="Wingdings 2" panose="05020102010507070707" pitchFamily="18" charset="2"/>
              <a:buNone/>
            </a:pPr>
            <a:r>
              <a:rPr lang="de-DE" b="1" dirty="0">
                <a:latin typeface="+mj-lt"/>
              </a:rPr>
              <a:t>Größe S</a:t>
            </a:r>
          </a:p>
          <a:p>
            <a:pPr marL="0" indent="0" algn="ctr">
              <a:lnSpc>
                <a:spcPts val="1200"/>
              </a:lnSpc>
              <a:buFont typeface="Wingdings 2" panose="05020102010507070707" pitchFamily="18" charset="2"/>
              <a:buNone/>
            </a:pPr>
            <a:r>
              <a:rPr lang="de-DE" sz="1400" dirty="0">
                <a:latin typeface="+mn-lt"/>
              </a:rPr>
              <a:t>(35 x 35mm)</a:t>
            </a:r>
          </a:p>
        </p:txBody>
      </p:sp>
      <p:sp>
        <p:nvSpPr>
          <p:cNvPr id="6" name="Inhaltsplatzhalter 2">
            <a:extLst>
              <a:ext uri="{FF2B5EF4-FFF2-40B4-BE49-F238E27FC236}">
                <a16:creationId xmlns:a16="http://schemas.microsoft.com/office/drawing/2014/main" id="{EE691EEB-2617-3DDC-BBC0-B8B45BF3F2AA}"/>
              </a:ext>
            </a:extLst>
          </p:cNvPr>
          <p:cNvSpPr txBox="1">
            <a:spLocks/>
          </p:cNvSpPr>
          <p:nvPr userDrawn="1"/>
        </p:nvSpPr>
        <p:spPr>
          <a:xfrm>
            <a:off x="6214991" y="5786941"/>
            <a:ext cx="1979999" cy="752755"/>
          </a:xfrm>
          <a:prstGeom prst="rect">
            <a:avLst/>
          </a:prstGeom>
        </p:spPr>
        <p:txBody>
          <a:bodyPr/>
          <a:lstStyle>
            <a:lvl1pPr marL="360363" indent="-3603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15963" indent="-355600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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6325" indent="-3603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®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8275" indent="-361950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­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92288" indent="-35401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1200"/>
              </a:lnSpc>
              <a:buFont typeface="Wingdings 2" panose="05020102010507070707" pitchFamily="18" charset="2"/>
              <a:buNone/>
            </a:pPr>
            <a:r>
              <a:rPr lang="de-DE" b="1" dirty="0">
                <a:latin typeface="+mj-lt"/>
              </a:rPr>
              <a:t>Größe M</a:t>
            </a:r>
          </a:p>
          <a:p>
            <a:pPr marL="0" indent="0" algn="ctr">
              <a:lnSpc>
                <a:spcPts val="1200"/>
              </a:lnSpc>
              <a:buFont typeface="Wingdings 2" panose="05020102010507070707" pitchFamily="18" charset="2"/>
              <a:buNone/>
            </a:pPr>
            <a:r>
              <a:rPr lang="de-DE" sz="1400" dirty="0">
                <a:latin typeface="+mn-lt"/>
              </a:rPr>
              <a:t>(55 x 55mm)</a:t>
            </a:r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2C579674-1A7B-6911-4C23-DB8273141F94}"/>
              </a:ext>
            </a:extLst>
          </p:cNvPr>
          <p:cNvSpPr txBox="1">
            <a:spLocks/>
          </p:cNvSpPr>
          <p:nvPr userDrawn="1"/>
        </p:nvSpPr>
        <p:spPr>
          <a:xfrm>
            <a:off x="9141544" y="5786941"/>
            <a:ext cx="2534644" cy="752755"/>
          </a:xfrm>
          <a:prstGeom prst="rect">
            <a:avLst/>
          </a:prstGeom>
        </p:spPr>
        <p:txBody>
          <a:bodyPr/>
          <a:lstStyle>
            <a:lvl1pPr marL="360363" indent="-3603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15963" indent="-355600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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6325" indent="-3603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®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8275" indent="-361950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­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92288" indent="-35401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ts val="1200"/>
              </a:lnSpc>
              <a:buFont typeface="Wingdings 2" panose="05020102010507070707" pitchFamily="18" charset="2"/>
              <a:buNone/>
            </a:pPr>
            <a:r>
              <a:rPr lang="de-DE" b="1" dirty="0">
                <a:latin typeface="+mj-lt"/>
              </a:rPr>
              <a:t>Größe L </a:t>
            </a:r>
          </a:p>
          <a:p>
            <a:pPr marL="0" indent="0" algn="ctr">
              <a:lnSpc>
                <a:spcPts val="1200"/>
              </a:lnSpc>
              <a:buFont typeface="Wingdings 2" panose="05020102010507070707" pitchFamily="18" charset="2"/>
              <a:buNone/>
            </a:pPr>
            <a:r>
              <a:rPr lang="de-DE" sz="1400" dirty="0">
                <a:latin typeface="+mn-lt"/>
              </a:rPr>
              <a:t>(71 x 71 mm)</a:t>
            </a:r>
          </a:p>
        </p:txBody>
      </p:sp>
      <p:sp>
        <p:nvSpPr>
          <p:cNvPr id="8" name="Bildplatzhalter 4">
            <a:extLst>
              <a:ext uri="{FF2B5EF4-FFF2-40B4-BE49-F238E27FC236}">
                <a16:creationId xmlns:a16="http://schemas.microsoft.com/office/drawing/2014/main" id="{A6B54E4B-752E-D79C-93A5-1A1DAF6769D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008438" y="3969350"/>
            <a:ext cx="1260000" cy="1260000"/>
          </a:xfrm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de-DE" dirty="0"/>
              <a:t>Piktogramm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322549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ktogramm-Chart 1 (großes Piktogramm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19E42C-4DE7-4CE0-A2CE-59B1D86E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CB13EFA-7AEB-FB13-460E-8B3123040B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763" y="2673351"/>
            <a:ext cx="8167687" cy="3671887"/>
          </a:xfrm>
        </p:spPr>
        <p:txBody>
          <a:bodyPr/>
          <a:lstStyle>
            <a:lvl1pPr>
              <a:defRPr b="0" i="0">
                <a:latin typeface="+mn-lt"/>
              </a:defRPr>
            </a:lvl1pPr>
            <a:lvl2pPr>
              <a:defRPr b="0" i="0">
                <a:latin typeface="+mn-lt"/>
              </a:defRPr>
            </a:lvl2pPr>
            <a:lvl3pPr>
              <a:defRPr b="0" i="0">
                <a:latin typeface="+mn-lt"/>
              </a:defRPr>
            </a:lvl3pPr>
            <a:lvl4pPr>
              <a:defRPr b="0" i="0">
                <a:latin typeface="+mn-lt"/>
              </a:defRPr>
            </a:lvl4pPr>
            <a:lvl5pPr>
              <a:defRPr b="0" i="0">
                <a:latin typeface="+mn-lt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Bildplatzhalter 4">
            <a:extLst>
              <a:ext uri="{FF2B5EF4-FFF2-40B4-BE49-F238E27FC236}">
                <a16:creationId xmlns:a16="http://schemas.microsoft.com/office/drawing/2014/main" id="{249DC312-CAF9-C43F-6743-BE7B793F4AF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120188" y="2673350"/>
            <a:ext cx="2556000" cy="2556000"/>
          </a:xfrm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de-DE" dirty="0"/>
              <a:t>Piktogramm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2585430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ktogramm-Chart 2 (mittleres Piktogramm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19E42C-4DE7-4CE0-A2CE-59B1D86E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8A6E888-7A64-60DF-377F-89698CCC93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763" y="2673351"/>
            <a:ext cx="8353425" cy="1638299"/>
          </a:xfrm>
        </p:spPr>
        <p:txBody>
          <a:bodyPr/>
          <a:lstStyle>
            <a:lvl1pPr>
              <a:defRPr b="0" i="0">
                <a:latin typeface="+mn-lt"/>
              </a:defRPr>
            </a:lvl1pPr>
            <a:lvl2pPr>
              <a:defRPr b="0" i="0">
                <a:latin typeface="+mn-lt"/>
              </a:defRPr>
            </a:lvl2pPr>
            <a:lvl3pPr>
              <a:defRPr b="0" i="0">
                <a:latin typeface="+mn-lt"/>
              </a:defRPr>
            </a:lvl3pPr>
            <a:lvl4pPr>
              <a:defRPr b="0" i="0">
                <a:latin typeface="+mn-lt"/>
              </a:defRPr>
            </a:lvl4pPr>
            <a:lvl5pPr>
              <a:defRPr b="0" i="0">
                <a:latin typeface="+mn-lt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4" name="Bildplatzhalter 4">
            <a:extLst>
              <a:ext uri="{FF2B5EF4-FFF2-40B4-BE49-F238E27FC236}">
                <a16:creationId xmlns:a16="http://schemas.microsoft.com/office/drawing/2014/main" id="{D06A25BE-D65B-3D4E-7D41-3519A45055E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66763" y="4365238"/>
            <a:ext cx="1980000" cy="1980000"/>
          </a:xfrm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de-DE" dirty="0"/>
              <a:t>Piktogramm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1073040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5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19E42C-4DE7-4CE0-A2CE-59B1D86E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70061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 B mit IHK-Bo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1AEB69B1-760D-C49B-D2BC-6E2A4AB758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8189" y="5486571"/>
            <a:ext cx="4723810" cy="1371429"/>
          </a:xfrm>
          <a:prstGeom prst="rect">
            <a:avLst/>
          </a:prstGeom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996F9A0-1061-4E88-BFFB-23ECE65A9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763" y="2673351"/>
            <a:ext cx="8353425" cy="2919729"/>
          </a:xfrm>
        </p:spPr>
        <p:txBody>
          <a:bodyPr/>
          <a:lstStyle>
            <a:lvl1pPr>
              <a:defRPr b="0" i="0">
                <a:latin typeface="Segoe UI" panose="020B0502040204020203" pitchFamily="34" charset="0"/>
              </a:defRPr>
            </a:lvl1pPr>
            <a:lvl2pPr>
              <a:defRPr b="0" i="0">
                <a:latin typeface="Segoe UI" panose="020B0502040204020203" pitchFamily="34" charset="0"/>
              </a:defRPr>
            </a:lvl2pPr>
            <a:lvl3pPr>
              <a:defRPr b="0" i="0">
                <a:latin typeface="Segoe UI" panose="020B0502040204020203" pitchFamily="34" charset="0"/>
              </a:defRPr>
            </a:lvl3pPr>
            <a:lvl4pPr>
              <a:defRPr b="0" i="0">
                <a:latin typeface="Segoe UI" panose="020B0502040204020203" pitchFamily="34" charset="0"/>
              </a:defRPr>
            </a:lvl4pPr>
            <a:lvl5pPr>
              <a:defRPr b="0" i="0">
                <a:latin typeface="Segoe UI" panose="020B0502040204020203" pitchFamily="34" charset="0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14" name="Titel 13">
            <a:extLst>
              <a:ext uri="{FF2B5EF4-FFF2-40B4-BE49-F238E27FC236}">
                <a16:creationId xmlns:a16="http://schemas.microsoft.com/office/drawing/2014/main" id="{CD856D38-D420-0F4B-BFB3-6FDC57E82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17583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2 Inhalte mit IHK-Bo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E796E3F3-7B05-0C34-4DAC-10CC2B4849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8189" y="5486571"/>
            <a:ext cx="4723810" cy="137142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798CDC1A-DBEC-45B7-820F-C78D8343A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996F9A0-1061-4E88-BFFB-23ECE65A9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763" y="2673351"/>
            <a:ext cx="5196682" cy="3671887"/>
          </a:xfrm>
        </p:spPr>
        <p:txBody>
          <a:bodyPr/>
          <a:lstStyle>
            <a:lvl1pPr>
              <a:defRPr b="0" i="0">
                <a:latin typeface="Segoe UI" panose="020B0502040204020203" pitchFamily="34" charset="0"/>
              </a:defRPr>
            </a:lvl1pPr>
            <a:lvl2pPr>
              <a:defRPr b="0" i="0">
                <a:latin typeface="Segoe UI" panose="020B0502040204020203" pitchFamily="34" charset="0"/>
              </a:defRPr>
            </a:lvl2pPr>
            <a:lvl3pPr>
              <a:defRPr b="0" i="0">
                <a:latin typeface="Segoe UI" panose="020B0502040204020203" pitchFamily="34" charset="0"/>
              </a:defRPr>
            </a:lvl3pPr>
            <a:lvl4pPr>
              <a:defRPr b="0" i="0">
                <a:latin typeface="Segoe UI" panose="020B0502040204020203" pitchFamily="34" charset="0"/>
              </a:defRPr>
            </a:lvl4pPr>
            <a:lvl5pPr>
              <a:defRPr b="0" i="0">
                <a:latin typeface="Segoe UI" panose="020B0502040204020203" pitchFamily="34" charset="0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4B5D8989-936B-4D12-95CC-E4FFB7E6EC1C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479381" y="2673352"/>
            <a:ext cx="5196682" cy="2927348"/>
          </a:xfrm>
        </p:spPr>
        <p:txBody>
          <a:bodyPr/>
          <a:lstStyle>
            <a:lvl1pPr>
              <a:defRPr b="0" i="0">
                <a:latin typeface="Segoe UI" panose="020B0502040204020203" pitchFamily="34" charset="0"/>
              </a:defRPr>
            </a:lvl1pPr>
            <a:lvl2pPr>
              <a:defRPr b="0" i="0">
                <a:latin typeface="Segoe UI" panose="020B0502040204020203" pitchFamily="34" charset="0"/>
              </a:defRPr>
            </a:lvl2pPr>
            <a:lvl3pPr>
              <a:defRPr b="0" i="0">
                <a:latin typeface="Segoe UI" panose="020B0502040204020203" pitchFamily="34" charset="0"/>
              </a:defRPr>
            </a:lvl3pPr>
            <a:lvl4pPr>
              <a:defRPr b="0" i="0">
                <a:latin typeface="Segoe UI" panose="020B0502040204020203" pitchFamily="34" charset="0"/>
              </a:defRPr>
            </a:lvl4pPr>
            <a:lvl5pPr>
              <a:defRPr b="0" i="0">
                <a:latin typeface="Segoe UI" panose="020B0502040204020203" pitchFamily="34" charset="0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806778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79177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sprechpartener mit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19E42C-4DE7-4CE0-A2CE-59B1D86E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Bildplatzhalter 4">
            <a:extLst>
              <a:ext uri="{FF2B5EF4-FFF2-40B4-BE49-F238E27FC236}">
                <a16:creationId xmlns:a16="http://schemas.microsoft.com/office/drawing/2014/main" id="{620F50EC-0FD7-81CC-7617-A5E24506A8C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66762" y="2479530"/>
            <a:ext cx="5507833" cy="3671889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85D00C6A-CEF4-6924-72F4-403D043181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19239" y="5279713"/>
            <a:ext cx="305708" cy="305708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EBC882B0-0CAC-3F09-400F-19751FABFA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819238" y="5816540"/>
            <a:ext cx="305709" cy="222731"/>
          </a:xfrm>
          <a:prstGeom prst="rect">
            <a:avLst/>
          </a:prstGeom>
        </p:spPr>
      </p:pic>
      <p:sp>
        <p:nvSpPr>
          <p:cNvPr id="6" name="Textplatzhalter 10">
            <a:extLst>
              <a:ext uri="{FF2B5EF4-FFF2-40B4-BE49-F238E27FC236}">
                <a16:creationId xmlns:a16="http://schemas.microsoft.com/office/drawing/2014/main" id="{65B7435D-6B07-56EA-2223-DF499E6294D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19237" y="3916163"/>
            <a:ext cx="5179930" cy="59325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b="1">
                <a:latin typeface="+mj-lt"/>
              </a:defRPr>
            </a:lvl1pPr>
          </a:lstStyle>
          <a:p>
            <a:pPr lvl="0"/>
            <a:r>
              <a:rPr lang="de-DE" dirty="0"/>
              <a:t>Vorname Nachname</a:t>
            </a:r>
          </a:p>
        </p:txBody>
      </p:sp>
      <p:sp>
        <p:nvSpPr>
          <p:cNvPr id="7" name="Textplatzhalter 10">
            <a:extLst>
              <a:ext uri="{FF2B5EF4-FFF2-40B4-BE49-F238E27FC236}">
                <a16:creationId xmlns:a16="http://schemas.microsoft.com/office/drawing/2014/main" id="{C90AF543-F56D-96C4-306F-8E974E6EDB1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19237" y="4529448"/>
            <a:ext cx="5179930" cy="59325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b="0">
                <a:latin typeface="+mn-lt"/>
              </a:defRPr>
            </a:lvl1pPr>
          </a:lstStyle>
          <a:p>
            <a:pPr lvl="0"/>
            <a:r>
              <a:rPr lang="de-DE" dirty="0"/>
              <a:t>Abteilung</a:t>
            </a:r>
          </a:p>
        </p:txBody>
      </p:sp>
      <p:sp>
        <p:nvSpPr>
          <p:cNvPr id="8" name="Textplatzhalter 10">
            <a:extLst>
              <a:ext uri="{FF2B5EF4-FFF2-40B4-BE49-F238E27FC236}">
                <a16:creationId xmlns:a16="http://schemas.microsoft.com/office/drawing/2014/main" id="{C68D225C-3339-47C1-4E91-EE1BB9B693B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95892" y="5237737"/>
            <a:ext cx="4703275" cy="387193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b="0">
                <a:latin typeface="+mn-lt"/>
              </a:defRPr>
            </a:lvl1pPr>
          </a:lstStyle>
          <a:p>
            <a:pPr lvl="0"/>
            <a:r>
              <a:rPr lang="de-DE" dirty="0"/>
              <a:t>Telefon</a:t>
            </a:r>
          </a:p>
        </p:txBody>
      </p:sp>
      <p:sp>
        <p:nvSpPr>
          <p:cNvPr id="9" name="Textplatzhalter 10">
            <a:extLst>
              <a:ext uri="{FF2B5EF4-FFF2-40B4-BE49-F238E27FC236}">
                <a16:creationId xmlns:a16="http://schemas.microsoft.com/office/drawing/2014/main" id="{F0238118-B4A4-E315-DC05-B5E38DAED44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295892" y="5739962"/>
            <a:ext cx="4703275" cy="387193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b="0">
                <a:latin typeface="+mn-lt"/>
              </a:defRPr>
            </a:lvl1pPr>
          </a:lstStyle>
          <a:p>
            <a:pPr lvl="0"/>
            <a:r>
              <a:rPr lang="de-DE" dirty="0"/>
              <a:t>E-Mail</a:t>
            </a:r>
          </a:p>
        </p:txBody>
      </p:sp>
    </p:spTree>
    <p:extLst>
      <p:ext uri="{BB962C8B-B14F-4D97-AF65-F5344CB8AC3E}">
        <p14:creationId xmlns:p14="http://schemas.microsoft.com/office/powerpoint/2010/main" val="4139988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Ansprechpartner mit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19E42C-4DE7-4CE0-A2CE-59B1D86E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0" name="Bildplatzhalter 4">
            <a:extLst>
              <a:ext uri="{FF2B5EF4-FFF2-40B4-BE49-F238E27FC236}">
                <a16:creationId xmlns:a16="http://schemas.microsoft.com/office/drawing/2014/main" id="{6DF9EEE3-0FF9-A797-4E1A-B287AB2AF7B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66763" y="2479531"/>
            <a:ext cx="3161426" cy="2107618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32A8DD8A-2237-46EE-B539-C03CE56121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66763" y="5501640"/>
            <a:ext cx="214311" cy="214311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BB536E64-8CEB-4E91-789C-3345908386A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6763" y="5884438"/>
            <a:ext cx="214312" cy="156142"/>
          </a:xfrm>
          <a:prstGeom prst="rect">
            <a:avLst/>
          </a:prstGeom>
        </p:spPr>
      </p:pic>
      <p:sp>
        <p:nvSpPr>
          <p:cNvPr id="13" name="Textplatzhalter 10">
            <a:extLst>
              <a:ext uri="{FF2B5EF4-FFF2-40B4-BE49-F238E27FC236}">
                <a16:creationId xmlns:a16="http://schemas.microsoft.com/office/drawing/2014/main" id="{0CD353C8-5A55-B877-9D6D-31027A11BEB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6763" y="4676975"/>
            <a:ext cx="5329237" cy="3240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b="1">
                <a:latin typeface="+mj-lt"/>
              </a:defRPr>
            </a:lvl1pPr>
          </a:lstStyle>
          <a:p>
            <a:pPr lvl="0"/>
            <a:r>
              <a:rPr lang="de-DE" dirty="0"/>
              <a:t>Vorname Nachname</a:t>
            </a:r>
          </a:p>
        </p:txBody>
      </p:sp>
      <p:sp>
        <p:nvSpPr>
          <p:cNvPr id="14" name="Textplatzhalter 10">
            <a:extLst>
              <a:ext uri="{FF2B5EF4-FFF2-40B4-BE49-F238E27FC236}">
                <a16:creationId xmlns:a16="http://schemas.microsoft.com/office/drawing/2014/main" id="{A03EDF68-A45B-0094-EEA3-DFB59AE5221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66763" y="4991681"/>
            <a:ext cx="5329237" cy="3240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b="0">
                <a:latin typeface="+mn-lt"/>
              </a:defRPr>
            </a:lvl1pPr>
          </a:lstStyle>
          <a:p>
            <a:pPr lvl="0"/>
            <a:r>
              <a:rPr lang="de-DE" dirty="0"/>
              <a:t>Abteilung</a:t>
            </a:r>
          </a:p>
        </p:txBody>
      </p:sp>
      <p:sp>
        <p:nvSpPr>
          <p:cNvPr id="15" name="Textplatzhalter 10">
            <a:extLst>
              <a:ext uri="{FF2B5EF4-FFF2-40B4-BE49-F238E27FC236}">
                <a16:creationId xmlns:a16="http://schemas.microsoft.com/office/drawing/2014/main" id="{F5B46798-816D-FDEB-D5C3-BFB0FD79A1E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38238" y="5433231"/>
            <a:ext cx="4957761" cy="324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b="0">
                <a:latin typeface="+mn-lt"/>
              </a:defRPr>
            </a:lvl1pPr>
          </a:lstStyle>
          <a:p>
            <a:pPr lvl="0"/>
            <a:r>
              <a:rPr lang="de-DE" dirty="0"/>
              <a:t>Telefon</a:t>
            </a:r>
          </a:p>
        </p:txBody>
      </p:sp>
      <p:sp>
        <p:nvSpPr>
          <p:cNvPr id="16" name="Textplatzhalter 10">
            <a:extLst>
              <a:ext uri="{FF2B5EF4-FFF2-40B4-BE49-F238E27FC236}">
                <a16:creationId xmlns:a16="http://schemas.microsoft.com/office/drawing/2014/main" id="{BB4C21B6-1E60-5C8C-6065-3FF3DA477DB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138238" y="5787592"/>
            <a:ext cx="4957761" cy="324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b="0">
                <a:latin typeface="+mn-lt"/>
              </a:defRPr>
            </a:lvl1pPr>
          </a:lstStyle>
          <a:p>
            <a:pPr lvl="0"/>
            <a:r>
              <a:rPr lang="de-DE" dirty="0"/>
              <a:t>E-Mail</a:t>
            </a:r>
          </a:p>
        </p:txBody>
      </p:sp>
      <p:sp>
        <p:nvSpPr>
          <p:cNvPr id="17" name="Bildplatzhalter 4">
            <a:extLst>
              <a:ext uri="{FF2B5EF4-FFF2-40B4-BE49-F238E27FC236}">
                <a16:creationId xmlns:a16="http://schemas.microsoft.com/office/drawing/2014/main" id="{AD73FB73-EF86-7AE7-78A5-A1E7304E61C2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862763" y="2479531"/>
            <a:ext cx="3161426" cy="2107618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CCD661B1-040C-A81E-4349-E406953E21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62763" y="5501640"/>
            <a:ext cx="214311" cy="214311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DE1EEEBF-5001-276C-F8C0-6F10009DD3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862763" y="5884438"/>
            <a:ext cx="214312" cy="156142"/>
          </a:xfrm>
          <a:prstGeom prst="rect">
            <a:avLst/>
          </a:prstGeom>
        </p:spPr>
      </p:pic>
      <p:sp>
        <p:nvSpPr>
          <p:cNvPr id="20" name="Textplatzhalter 10">
            <a:extLst>
              <a:ext uri="{FF2B5EF4-FFF2-40B4-BE49-F238E27FC236}">
                <a16:creationId xmlns:a16="http://schemas.microsoft.com/office/drawing/2014/main" id="{980FDE8E-4903-4B88-FFBE-F58892631C2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62763" y="4676975"/>
            <a:ext cx="5136403" cy="3240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b="1">
                <a:latin typeface="+mj-lt"/>
              </a:defRPr>
            </a:lvl1pPr>
          </a:lstStyle>
          <a:p>
            <a:pPr lvl="0"/>
            <a:r>
              <a:rPr lang="de-DE" dirty="0"/>
              <a:t>Vorname Nachname</a:t>
            </a:r>
          </a:p>
        </p:txBody>
      </p:sp>
      <p:sp>
        <p:nvSpPr>
          <p:cNvPr id="21" name="Textplatzhalter 10">
            <a:extLst>
              <a:ext uri="{FF2B5EF4-FFF2-40B4-BE49-F238E27FC236}">
                <a16:creationId xmlns:a16="http://schemas.microsoft.com/office/drawing/2014/main" id="{B1C7CB78-62E2-2951-5FC5-21C326D5131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862763" y="4991681"/>
            <a:ext cx="5136403" cy="3240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b="0">
                <a:latin typeface="+mn-lt"/>
              </a:defRPr>
            </a:lvl1pPr>
          </a:lstStyle>
          <a:p>
            <a:pPr lvl="0"/>
            <a:r>
              <a:rPr lang="de-DE" dirty="0"/>
              <a:t>Abteilung</a:t>
            </a:r>
          </a:p>
        </p:txBody>
      </p:sp>
      <p:sp>
        <p:nvSpPr>
          <p:cNvPr id="22" name="Textplatzhalter 10">
            <a:extLst>
              <a:ext uri="{FF2B5EF4-FFF2-40B4-BE49-F238E27FC236}">
                <a16:creationId xmlns:a16="http://schemas.microsoft.com/office/drawing/2014/main" id="{93EE01E0-40CB-C315-E464-698F1EB599A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234239" y="5433231"/>
            <a:ext cx="4764928" cy="324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b="0">
                <a:latin typeface="+mn-lt"/>
              </a:defRPr>
            </a:lvl1pPr>
          </a:lstStyle>
          <a:p>
            <a:pPr lvl="0"/>
            <a:r>
              <a:rPr lang="de-DE" dirty="0"/>
              <a:t>Telefon</a:t>
            </a:r>
          </a:p>
        </p:txBody>
      </p:sp>
      <p:sp>
        <p:nvSpPr>
          <p:cNvPr id="23" name="Textplatzhalter 10">
            <a:extLst>
              <a:ext uri="{FF2B5EF4-FFF2-40B4-BE49-F238E27FC236}">
                <a16:creationId xmlns:a16="http://schemas.microsoft.com/office/drawing/2014/main" id="{15DAF7D9-0CDC-B633-F333-F9CE99BC3F2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234239" y="5787592"/>
            <a:ext cx="4764928" cy="324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b="0">
                <a:latin typeface="+mn-lt"/>
              </a:defRPr>
            </a:lvl1pPr>
          </a:lstStyle>
          <a:p>
            <a:pPr lvl="0"/>
            <a:r>
              <a:rPr lang="de-DE" dirty="0"/>
              <a:t>E-Mail</a:t>
            </a:r>
          </a:p>
        </p:txBody>
      </p:sp>
    </p:spTree>
    <p:extLst>
      <p:ext uri="{BB962C8B-B14F-4D97-AF65-F5344CB8AC3E}">
        <p14:creationId xmlns:p14="http://schemas.microsoft.com/office/powerpoint/2010/main" val="3911252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sprechpartner ohn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19E42C-4DE7-4CE0-A2CE-59B1D86E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ACF89E37-71B7-5614-076C-05A0513F92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66765" y="3740271"/>
            <a:ext cx="305708" cy="305708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60368E22-47B5-511C-146B-3687EF88A6F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6764" y="4277098"/>
            <a:ext cx="305709" cy="222731"/>
          </a:xfrm>
          <a:prstGeom prst="rect">
            <a:avLst/>
          </a:prstGeom>
        </p:spPr>
      </p:pic>
      <p:sp>
        <p:nvSpPr>
          <p:cNvPr id="5" name="Textplatzhalter 10">
            <a:extLst>
              <a:ext uri="{FF2B5EF4-FFF2-40B4-BE49-F238E27FC236}">
                <a16:creationId xmlns:a16="http://schemas.microsoft.com/office/drawing/2014/main" id="{60B51490-A072-865D-C9F9-66E0FF2C7C7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6763" y="2376721"/>
            <a:ext cx="10909300" cy="59325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b="1">
                <a:latin typeface="+mj-lt"/>
              </a:defRPr>
            </a:lvl1pPr>
          </a:lstStyle>
          <a:p>
            <a:pPr lvl="0"/>
            <a:r>
              <a:rPr lang="de-DE" dirty="0"/>
              <a:t>Vorname Nachname</a:t>
            </a:r>
          </a:p>
        </p:txBody>
      </p:sp>
      <p:sp>
        <p:nvSpPr>
          <p:cNvPr id="6" name="Textplatzhalter 10">
            <a:extLst>
              <a:ext uri="{FF2B5EF4-FFF2-40B4-BE49-F238E27FC236}">
                <a16:creationId xmlns:a16="http://schemas.microsoft.com/office/drawing/2014/main" id="{80EFE814-8328-8011-25F8-D4989999943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66763" y="2990006"/>
            <a:ext cx="10909300" cy="59325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b="0">
                <a:latin typeface="+mn-lt"/>
              </a:defRPr>
            </a:lvl1pPr>
          </a:lstStyle>
          <a:p>
            <a:pPr lvl="0"/>
            <a:r>
              <a:rPr lang="de-DE" dirty="0"/>
              <a:t>Abteilung</a:t>
            </a:r>
          </a:p>
        </p:txBody>
      </p:sp>
      <p:sp>
        <p:nvSpPr>
          <p:cNvPr id="7" name="Textplatzhalter 10">
            <a:extLst>
              <a:ext uri="{FF2B5EF4-FFF2-40B4-BE49-F238E27FC236}">
                <a16:creationId xmlns:a16="http://schemas.microsoft.com/office/drawing/2014/main" id="{A5CE91C9-2B05-8336-A8E1-1F628BCF2E7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243418" y="3698295"/>
            <a:ext cx="10432645" cy="387193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b="0">
                <a:latin typeface="+mn-lt"/>
              </a:defRPr>
            </a:lvl1pPr>
          </a:lstStyle>
          <a:p>
            <a:pPr lvl="0"/>
            <a:r>
              <a:rPr lang="de-DE" dirty="0"/>
              <a:t>Telefon</a:t>
            </a:r>
          </a:p>
        </p:txBody>
      </p:sp>
      <p:sp>
        <p:nvSpPr>
          <p:cNvPr id="8" name="Textplatzhalter 10">
            <a:extLst>
              <a:ext uri="{FF2B5EF4-FFF2-40B4-BE49-F238E27FC236}">
                <a16:creationId xmlns:a16="http://schemas.microsoft.com/office/drawing/2014/main" id="{A724FF24-E0A2-05B5-909E-B015BDDECA6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243418" y="4200520"/>
            <a:ext cx="10432645" cy="387193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b="0">
                <a:latin typeface="+mn-lt"/>
              </a:defRPr>
            </a:lvl1pPr>
          </a:lstStyle>
          <a:p>
            <a:pPr lvl="0"/>
            <a:r>
              <a:rPr lang="de-DE" dirty="0"/>
              <a:t>E-Mail</a:t>
            </a:r>
          </a:p>
        </p:txBody>
      </p:sp>
    </p:spTree>
    <p:extLst>
      <p:ext uri="{BB962C8B-B14F-4D97-AF65-F5344CB8AC3E}">
        <p14:creationId xmlns:p14="http://schemas.microsoft.com/office/powerpoint/2010/main" val="171492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593C6943-B16C-42F1-B2F0-07BF3CD3E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763" y="1356361"/>
            <a:ext cx="8353425" cy="89915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08D28D6-C8B6-492C-ADB9-85B27D294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6763" y="2673351"/>
            <a:ext cx="8353425" cy="367188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01046F9A-47E9-4ADC-996E-BD5AB1839C68}"/>
              </a:ext>
            </a:extLst>
          </p:cNvPr>
          <p:cNvSpPr txBox="1"/>
          <p:nvPr userDrawn="1"/>
        </p:nvSpPr>
        <p:spPr>
          <a:xfrm>
            <a:off x="515937" y="6524454"/>
            <a:ext cx="8604251" cy="144000"/>
          </a:xfrm>
          <a:prstGeom prst="rect">
            <a:avLst/>
          </a:prstGeom>
          <a:noFill/>
        </p:spPr>
        <p:txBody>
          <a:bodyPr vert="horz" wrap="none" lIns="0" tIns="0" rIns="0" bIns="0" rtlCol="0" anchor="t" anchorCtr="0">
            <a:noAutofit/>
          </a:bodyPr>
          <a:lstStyle/>
          <a:p>
            <a:r>
              <a:rPr lang="de-DE" sz="700" b="0" i="0" dirty="0">
                <a:solidFill>
                  <a:schemeClr val="tx1"/>
                </a:solidFill>
                <a:latin typeface="Segoe UI" panose="020B0502040204020203" pitchFamily="34" charset="0"/>
              </a:rPr>
              <a:t>© Oldenburgische IHK  </a:t>
            </a:r>
            <a:r>
              <a:rPr lang="de-DE" sz="700" b="1" i="0" dirty="0">
                <a:solidFill>
                  <a:schemeClr val="accent2"/>
                </a:solidFill>
                <a:latin typeface="+mn-lt"/>
              </a:rPr>
              <a:t>/</a:t>
            </a:r>
            <a:r>
              <a:rPr lang="de-DE" sz="700" b="0" i="0" dirty="0">
                <a:solidFill>
                  <a:schemeClr val="tx1"/>
                </a:solidFill>
                <a:latin typeface="Segoe UI" panose="020B0502040204020203" pitchFamily="34" charset="0"/>
              </a:rPr>
              <a:t>  00.00.2023  </a:t>
            </a:r>
            <a:r>
              <a:rPr lang="de-DE" sz="700" b="1" i="0" dirty="0">
                <a:solidFill>
                  <a:schemeClr val="accent2"/>
                </a:solidFill>
                <a:latin typeface="+mn-lt"/>
              </a:rPr>
              <a:t>/</a:t>
            </a:r>
            <a:r>
              <a:rPr lang="de-DE" sz="700" b="0" i="0" dirty="0">
                <a:solidFill>
                  <a:schemeClr val="tx1"/>
                </a:solidFill>
                <a:latin typeface="Segoe UI" panose="020B0502040204020203" pitchFamily="34" charset="0"/>
              </a:rPr>
              <a:t>  Folie </a:t>
            </a:r>
            <a:fld id="{DFCCF30F-FB79-4C76-A7B3-E183ACC4DC7B}" type="slidenum">
              <a:rPr lang="de-DE" sz="700" b="0" i="0" smtClean="0">
                <a:solidFill>
                  <a:schemeClr val="tx1"/>
                </a:solidFill>
                <a:latin typeface="Segoe UI" panose="020B0502040204020203" pitchFamily="34" charset="0"/>
              </a:rPr>
              <a:t>‹Nr.›</a:t>
            </a:fld>
            <a:endParaRPr lang="de-DE" sz="700" b="0" i="0" dirty="0">
              <a:solidFill>
                <a:schemeClr val="tx1"/>
              </a:solidFill>
              <a:latin typeface="Segoe UI" panose="020B0502040204020203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F1470D8-E948-71B5-0D3A-C615122C9145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5937" y="511941"/>
            <a:ext cx="1685391" cy="374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71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0" r:id="rId3"/>
    <p:sldLayoutId id="2147483656" r:id="rId4"/>
    <p:sldLayoutId id="2147483657" r:id="rId5"/>
    <p:sldLayoutId id="2147483654" r:id="rId6"/>
    <p:sldLayoutId id="2147483663" r:id="rId7"/>
    <p:sldLayoutId id="2147483662" r:id="rId8"/>
    <p:sldLayoutId id="2147483665" r:id="rId9"/>
    <p:sldLayoutId id="2147483664" r:id="rId10"/>
    <p:sldLayoutId id="2147483666" r:id="rId11"/>
    <p:sldLayoutId id="2147483660" r:id="rId12"/>
    <p:sldLayoutId id="2147483661" r:id="rId13"/>
    <p:sldLayoutId id="2147483655" r:id="rId14"/>
    <p:sldLayoutId id="2147483667" r:id="rId15"/>
    <p:sldLayoutId id="2147483668" r:id="rId16"/>
    <p:sldLayoutId id="214748366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3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449263" indent="-449263" algn="l" defTabSz="914400" rtl="0" eaLnBrk="1" latinLnBrk="0" hangingPunct="1">
        <a:lnSpc>
          <a:spcPct val="110000"/>
        </a:lnSpc>
        <a:spcBef>
          <a:spcPts val="1200"/>
        </a:spcBef>
        <a:buClr>
          <a:schemeClr val="accent2"/>
        </a:buClr>
        <a:buFont typeface="Wingdings 2" panose="05020102010507070707" pitchFamily="18" charset="2"/>
        <a:buChar char=""/>
        <a:defRPr sz="2200" b="0" i="0" kern="1200">
          <a:solidFill>
            <a:schemeClr val="tx1"/>
          </a:solidFill>
          <a:latin typeface="Segoe UI" panose="020B0502040204020203" pitchFamily="34" charset="0"/>
          <a:ea typeface="+mn-ea"/>
          <a:cs typeface="+mn-cs"/>
        </a:defRPr>
      </a:lvl1pPr>
      <a:lvl2pPr marL="898525" indent="-449263" algn="l" defTabSz="914400" rtl="0" eaLnBrk="1" latinLnBrk="0" hangingPunct="1">
        <a:lnSpc>
          <a:spcPct val="110000"/>
        </a:lnSpc>
        <a:spcBef>
          <a:spcPts val="1200"/>
        </a:spcBef>
        <a:buClr>
          <a:schemeClr val="accent2"/>
        </a:buClr>
        <a:buFont typeface="Wingdings 2" panose="05020102010507070707" pitchFamily="18" charset="2"/>
        <a:buChar char=""/>
        <a:defRPr sz="2200" b="0" i="0" kern="1200">
          <a:solidFill>
            <a:schemeClr val="tx1"/>
          </a:solidFill>
          <a:latin typeface="Segoe UI" panose="020B0502040204020203" pitchFamily="34" charset="0"/>
          <a:ea typeface="+mn-ea"/>
          <a:cs typeface="+mn-cs"/>
        </a:defRPr>
      </a:lvl2pPr>
      <a:lvl3pPr marL="1341438" indent="-442913" algn="l" defTabSz="914400" rtl="0" eaLnBrk="1" latinLnBrk="0" hangingPunct="1">
        <a:lnSpc>
          <a:spcPct val="110000"/>
        </a:lnSpc>
        <a:spcBef>
          <a:spcPts val="1200"/>
        </a:spcBef>
        <a:buClr>
          <a:schemeClr val="accent2"/>
        </a:buClr>
        <a:buFont typeface="Wingdings 2" panose="05020102010507070707" pitchFamily="18" charset="2"/>
        <a:buChar char=""/>
        <a:defRPr sz="2200" b="0" i="0" kern="1200">
          <a:solidFill>
            <a:schemeClr val="tx1"/>
          </a:solidFill>
          <a:latin typeface="Segoe UI" panose="020B0502040204020203" pitchFamily="34" charset="0"/>
          <a:ea typeface="+mn-ea"/>
          <a:cs typeface="+mn-cs"/>
        </a:defRPr>
      </a:lvl3pPr>
      <a:lvl4pPr marL="1790700" indent="-449263" algn="l" defTabSz="914400" rtl="0" eaLnBrk="1" latinLnBrk="0" hangingPunct="1">
        <a:lnSpc>
          <a:spcPct val="110000"/>
        </a:lnSpc>
        <a:spcBef>
          <a:spcPts val="1200"/>
        </a:spcBef>
        <a:buClr>
          <a:schemeClr val="accent2"/>
        </a:buClr>
        <a:buFont typeface="Wingdings 2" panose="05020102010507070707" pitchFamily="18" charset="2"/>
        <a:buChar char=""/>
        <a:defRPr sz="2200" b="0" i="0" kern="1200">
          <a:solidFill>
            <a:schemeClr val="tx1"/>
          </a:solidFill>
          <a:latin typeface="Segoe UI" panose="020B0502040204020203" pitchFamily="34" charset="0"/>
          <a:ea typeface="+mn-ea"/>
          <a:cs typeface="+mn-cs"/>
        </a:defRPr>
      </a:lvl4pPr>
      <a:lvl5pPr marL="2239963" indent="-449263" algn="l" defTabSz="914400" rtl="0" eaLnBrk="1" latinLnBrk="0" hangingPunct="1">
        <a:lnSpc>
          <a:spcPct val="110000"/>
        </a:lnSpc>
        <a:spcBef>
          <a:spcPts val="1200"/>
        </a:spcBef>
        <a:buClr>
          <a:schemeClr val="accent2"/>
        </a:buClr>
        <a:buFont typeface="Wingdings 2" panose="05020102010507070707" pitchFamily="18" charset="2"/>
        <a:buChar char=""/>
        <a:defRPr sz="2200" b="0" i="0" kern="1200">
          <a:solidFill>
            <a:schemeClr val="tx1"/>
          </a:solidFill>
          <a:latin typeface="Segoe UI" panose="020B05020402040202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84" userDrawn="1">
          <p15:clr>
            <a:srgbClr val="F26B43"/>
          </p15:clr>
        </p15:guide>
        <p15:guide id="2" pos="5745" userDrawn="1">
          <p15:clr>
            <a:srgbClr val="F26B43"/>
          </p15:clr>
        </p15:guide>
        <p15:guide id="3" pos="325" userDrawn="1">
          <p15:clr>
            <a:srgbClr val="F26B43"/>
          </p15:clr>
        </p15:guide>
        <p15:guide id="4" pos="483" userDrawn="1">
          <p15:clr>
            <a:srgbClr val="F26B43"/>
          </p15:clr>
        </p15:guide>
        <p15:guide id="5" pos="7355" userDrawn="1">
          <p15:clr>
            <a:srgbClr val="F26B43"/>
          </p15:clr>
        </p15:guide>
        <p15:guide id="6" orient="horz" pos="3997" userDrawn="1">
          <p15:clr>
            <a:srgbClr val="F26B43"/>
          </p15:clr>
        </p15:guide>
        <p15:guide id="7" orient="horz" pos="32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0.png"/><Relationship Id="rId4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5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57.sv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svg"/><Relationship Id="rId3" Type="http://schemas.openxmlformats.org/officeDocument/2006/relationships/image" Target="../media/image59.png"/><Relationship Id="rId7" Type="http://schemas.openxmlformats.org/officeDocument/2006/relationships/image" Target="../media/image63.svg"/><Relationship Id="rId12" Type="http://schemas.openxmlformats.org/officeDocument/2006/relationships/image" Target="../media/image6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2.png"/><Relationship Id="rId11" Type="http://schemas.openxmlformats.org/officeDocument/2006/relationships/image" Target="../media/image67.sv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60.svg"/><Relationship Id="rId9" Type="http://schemas.openxmlformats.org/officeDocument/2006/relationships/image" Target="../media/image65.svg"/><Relationship Id="rId14" Type="http://schemas.openxmlformats.org/officeDocument/2006/relationships/image" Target="../media/image53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sv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53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sv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jp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20D7FD-E082-469C-BD48-B71455931A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5298" y="2658354"/>
            <a:ext cx="8604250" cy="1541292"/>
          </a:xfrm>
        </p:spPr>
        <p:txBody>
          <a:bodyPr/>
          <a:lstStyle/>
          <a:p>
            <a:r>
              <a:rPr lang="de-DE" dirty="0"/>
              <a:t>Elternabend an der </a:t>
            </a:r>
            <a:br>
              <a:rPr lang="de-DE" dirty="0"/>
            </a:br>
            <a:r>
              <a:rPr lang="de-DE" dirty="0"/>
              <a:t>Helene-Lange-Schule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DF77E8C2-3AF9-434A-B506-A5D6B3E6BD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5938" y="4011925"/>
            <a:ext cx="8604250" cy="1541292"/>
          </a:xfrm>
        </p:spPr>
        <p:txBody>
          <a:bodyPr/>
          <a:lstStyle/>
          <a:p>
            <a:r>
              <a:rPr lang="de-DE" sz="3200" dirty="0">
                <a:solidFill>
                  <a:srgbClr val="00B050"/>
                </a:solidFill>
              </a:rPr>
              <a:t>Kein </a:t>
            </a:r>
            <a:r>
              <a:rPr lang="de-DE" sz="3200" dirty="0" err="1">
                <a:solidFill>
                  <a:srgbClr val="00B050"/>
                </a:solidFill>
              </a:rPr>
              <a:t>abi</a:t>
            </a:r>
            <a:r>
              <a:rPr lang="de-DE" sz="3200" dirty="0">
                <a:solidFill>
                  <a:srgbClr val="00B050"/>
                </a:solidFill>
              </a:rPr>
              <a:t>? kein </a:t>
            </a:r>
            <a:r>
              <a:rPr lang="de-DE" sz="3200" dirty="0" err="1">
                <a:solidFill>
                  <a:srgbClr val="00B050"/>
                </a:solidFill>
              </a:rPr>
              <a:t>problem</a:t>
            </a:r>
            <a:r>
              <a:rPr lang="de-DE" sz="3200" dirty="0">
                <a:solidFill>
                  <a:srgbClr val="00B050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588420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el 17">
            <a:extLst>
              <a:ext uri="{FF2B5EF4-FFF2-40B4-BE49-F238E27FC236}">
                <a16:creationId xmlns:a16="http://schemas.microsoft.com/office/drawing/2014/main" id="{DBC31A47-210D-4773-BD43-3E4B10B2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938" y="1699544"/>
            <a:ext cx="5580062" cy="1541292"/>
          </a:xfrm>
        </p:spPr>
        <p:txBody>
          <a:bodyPr/>
          <a:lstStyle/>
          <a:p>
            <a:r>
              <a:rPr lang="de-DE" dirty="0"/>
              <a:t>Referentin:</a:t>
            </a:r>
            <a:br>
              <a:rPr lang="de-DE" dirty="0"/>
            </a:br>
            <a:r>
              <a:rPr lang="de-DE" dirty="0"/>
              <a:t>Sabrina </a:t>
            </a:r>
            <a:r>
              <a:rPr lang="de-DE" dirty="0" err="1"/>
              <a:t>Roß</a:t>
            </a:r>
            <a:br>
              <a:rPr lang="de-DE" dirty="0"/>
            </a:br>
            <a:endParaRPr lang="de-DE" dirty="0"/>
          </a:p>
        </p:txBody>
      </p:sp>
      <p:sp>
        <p:nvSpPr>
          <p:cNvPr id="19" name="Untertitel 18">
            <a:extLst>
              <a:ext uri="{FF2B5EF4-FFF2-40B4-BE49-F238E27FC236}">
                <a16:creationId xmlns:a16="http://schemas.microsoft.com/office/drawing/2014/main" id="{963BF142-7C63-4FC5-8AB6-FA8C251E0E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5938" y="3170562"/>
            <a:ext cx="6250622" cy="729703"/>
          </a:xfrm>
        </p:spPr>
        <p:txBody>
          <a:bodyPr/>
          <a:lstStyle/>
          <a:p>
            <a:r>
              <a:rPr lang="de-DE" dirty="0">
                <a:solidFill>
                  <a:srgbClr val="00B050"/>
                </a:solidFill>
              </a:rPr>
              <a:t>Fachkräfteberaterin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4D805EB1-4F5B-6DBF-EFBD-26823B346345}"/>
              </a:ext>
            </a:extLst>
          </p:cNvPr>
          <p:cNvSpPr txBox="1"/>
          <p:nvPr/>
        </p:nvSpPr>
        <p:spPr>
          <a:xfrm>
            <a:off x="515938" y="3535413"/>
            <a:ext cx="6392998" cy="8356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600" dirty="0">
                <a:solidFill>
                  <a:srgbClr val="00B050"/>
                </a:solidFill>
                <a:latin typeface="+mj-lt"/>
              </a:rPr>
              <a:t>„TOP Ausbildung“ &amp; „</a:t>
            </a:r>
            <a:r>
              <a:rPr lang="de-DE" sz="2600" dirty="0" err="1">
                <a:solidFill>
                  <a:srgbClr val="00B050"/>
                </a:solidFill>
                <a:latin typeface="+mj-lt"/>
              </a:rPr>
              <a:t>KarriereKompass</a:t>
            </a:r>
            <a:r>
              <a:rPr lang="de-DE" sz="2600" dirty="0">
                <a:solidFill>
                  <a:srgbClr val="00B050"/>
                </a:solidFill>
                <a:latin typeface="+mj-lt"/>
              </a:rPr>
              <a:t>“</a:t>
            </a:r>
          </a:p>
          <a:p>
            <a:pPr algn="l">
              <a:lnSpc>
                <a:spcPct val="110000"/>
              </a:lnSpc>
            </a:pPr>
            <a:endParaRPr lang="de-DE" sz="2200" dirty="0"/>
          </a:p>
        </p:txBody>
      </p:sp>
      <p:sp>
        <p:nvSpPr>
          <p:cNvPr id="5" name="Pfeil: Fünfeck 4">
            <a:extLst>
              <a:ext uri="{FF2B5EF4-FFF2-40B4-BE49-F238E27FC236}">
                <a16:creationId xmlns:a16="http://schemas.microsoft.com/office/drawing/2014/main" id="{64AF88C6-F50D-A2D7-B685-59CD64CBD51C}"/>
              </a:ext>
            </a:extLst>
          </p:cNvPr>
          <p:cNvSpPr/>
          <p:nvPr/>
        </p:nvSpPr>
        <p:spPr bwMode="auto">
          <a:xfrm>
            <a:off x="515938" y="4715290"/>
            <a:ext cx="1382960" cy="951616"/>
          </a:xfrm>
          <a:prstGeom prst="homePlate">
            <a:avLst/>
          </a:prstGeom>
          <a:ln/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0" tIns="180000" rIns="288000" bIns="18000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de-DE" sz="2400">
              <a:solidFill>
                <a:srgbClr val="003366"/>
              </a:solidFill>
              <a:latin typeface="Arial" charset="0"/>
            </a:endParaRPr>
          </a:p>
        </p:txBody>
      </p:sp>
      <p:sp>
        <p:nvSpPr>
          <p:cNvPr id="8" name="Pfeil: Chevron 7">
            <a:extLst>
              <a:ext uri="{FF2B5EF4-FFF2-40B4-BE49-F238E27FC236}">
                <a16:creationId xmlns:a16="http://schemas.microsoft.com/office/drawing/2014/main" id="{A5182A11-87F7-64EC-681C-6EFE48D5126E}"/>
              </a:ext>
            </a:extLst>
          </p:cNvPr>
          <p:cNvSpPr/>
          <p:nvPr/>
        </p:nvSpPr>
        <p:spPr bwMode="auto">
          <a:xfrm>
            <a:off x="1550671" y="4718727"/>
            <a:ext cx="3053491" cy="948179"/>
          </a:xfrm>
          <a:prstGeom prst="chevron">
            <a:avLst/>
          </a:prstGeom>
          <a:ln/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0" tIns="180000" rIns="288000" bIns="18000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de-DE" sz="2400">
              <a:solidFill>
                <a:srgbClr val="003366"/>
              </a:solidFill>
              <a:latin typeface="Arial" charset="0"/>
            </a:endParaRPr>
          </a:p>
        </p:txBody>
      </p:sp>
      <p:sp>
        <p:nvSpPr>
          <p:cNvPr id="9" name="Pfeil: Chevron 8">
            <a:extLst>
              <a:ext uri="{FF2B5EF4-FFF2-40B4-BE49-F238E27FC236}">
                <a16:creationId xmlns:a16="http://schemas.microsoft.com/office/drawing/2014/main" id="{1DCD356F-E05C-76BF-0DE1-DD7BA65AED17}"/>
              </a:ext>
            </a:extLst>
          </p:cNvPr>
          <p:cNvSpPr/>
          <p:nvPr/>
        </p:nvSpPr>
        <p:spPr bwMode="auto">
          <a:xfrm>
            <a:off x="4274767" y="4725497"/>
            <a:ext cx="3236006" cy="955053"/>
          </a:xfrm>
          <a:prstGeom prst="chevron">
            <a:avLst/>
          </a:prstGeom>
          <a:ln/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0" tIns="180000" rIns="288000" bIns="18000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de-DE" sz="2400" dirty="0">
              <a:solidFill>
                <a:srgbClr val="003366"/>
              </a:solidFill>
              <a:latin typeface="Arial" charset="0"/>
            </a:endParaRPr>
          </a:p>
        </p:txBody>
      </p:sp>
      <p:sp>
        <p:nvSpPr>
          <p:cNvPr id="10" name="Pfeil: Chevron 9">
            <a:extLst>
              <a:ext uri="{FF2B5EF4-FFF2-40B4-BE49-F238E27FC236}">
                <a16:creationId xmlns:a16="http://schemas.microsoft.com/office/drawing/2014/main" id="{A10C2A0C-B9B1-3FEE-CC51-9D44766DBC69}"/>
              </a:ext>
            </a:extLst>
          </p:cNvPr>
          <p:cNvSpPr/>
          <p:nvPr/>
        </p:nvSpPr>
        <p:spPr bwMode="auto">
          <a:xfrm>
            <a:off x="7161932" y="4725498"/>
            <a:ext cx="1691014" cy="955052"/>
          </a:xfrm>
          <a:prstGeom prst="chevron">
            <a:avLst/>
          </a:prstGeom>
          <a:ln/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0" tIns="180000" rIns="288000" bIns="18000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de-DE" sz="2400" dirty="0">
              <a:solidFill>
                <a:srgbClr val="003366"/>
              </a:solidFill>
              <a:latin typeface="Arial" charset="0"/>
            </a:endParaRP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FC7612B9-7C6D-E989-0377-2E7B8B06220D}"/>
              </a:ext>
            </a:extLst>
          </p:cNvPr>
          <p:cNvSpPr txBox="1"/>
          <p:nvPr/>
        </p:nvSpPr>
        <p:spPr>
          <a:xfrm>
            <a:off x="4910823" y="4991043"/>
            <a:ext cx="2519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/>
              <a:t>Handelsfachwirtin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C65BFAED-8D37-290C-ADF0-E8C618922F00}"/>
              </a:ext>
            </a:extLst>
          </p:cNvPr>
          <p:cNvSpPr txBox="1"/>
          <p:nvPr/>
        </p:nvSpPr>
        <p:spPr>
          <a:xfrm>
            <a:off x="7881478" y="4962222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/>
              <a:t>HR</a:t>
            </a:r>
          </a:p>
        </p:txBody>
      </p:sp>
      <p:sp>
        <p:nvSpPr>
          <p:cNvPr id="32" name="Pfeil: Chevron 31">
            <a:extLst>
              <a:ext uri="{FF2B5EF4-FFF2-40B4-BE49-F238E27FC236}">
                <a16:creationId xmlns:a16="http://schemas.microsoft.com/office/drawing/2014/main" id="{B6669F9C-0390-690A-5DD2-66EDF21756D7}"/>
              </a:ext>
            </a:extLst>
          </p:cNvPr>
          <p:cNvSpPr/>
          <p:nvPr/>
        </p:nvSpPr>
        <p:spPr bwMode="auto">
          <a:xfrm>
            <a:off x="8524601" y="4722580"/>
            <a:ext cx="1691014" cy="955052"/>
          </a:xfrm>
          <a:prstGeom prst="chevron">
            <a:avLst/>
          </a:prstGeom>
          <a:ln/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0" tIns="180000" rIns="288000" bIns="18000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de-DE" sz="2400" dirty="0">
              <a:solidFill>
                <a:srgbClr val="003366"/>
              </a:solidFill>
              <a:latin typeface="Arial" charset="0"/>
            </a:endParaRP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D8E30488-62C9-AFB3-94CD-2BABD3CBB1F6}"/>
              </a:ext>
            </a:extLst>
          </p:cNvPr>
          <p:cNvSpPr txBox="1"/>
          <p:nvPr/>
        </p:nvSpPr>
        <p:spPr>
          <a:xfrm>
            <a:off x="9223651" y="4961380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/>
              <a:t>IHK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988DBF16-1D76-738F-C5C1-EFCB29394C1C}"/>
              </a:ext>
            </a:extLst>
          </p:cNvPr>
          <p:cNvSpPr txBox="1"/>
          <p:nvPr/>
        </p:nvSpPr>
        <p:spPr>
          <a:xfrm>
            <a:off x="2205559" y="4842310"/>
            <a:ext cx="21551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/>
              <a:t>Kauffrau im </a:t>
            </a:r>
          </a:p>
          <a:p>
            <a:r>
              <a:rPr lang="de-DE" sz="2000" dirty="0"/>
              <a:t>Einzelhandel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48C7A2F0-BA36-27D1-3EA8-BE1E77418115}"/>
              </a:ext>
            </a:extLst>
          </p:cNvPr>
          <p:cNvSpPr txBox="1"/>
          <p:nvPr/>
        </p:nvSpPr>
        <p:spPr>
          <a:xfrm>
            <a:off x="811196" y="4965119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/>
              <a:t>Abi</a:t>
            </a:r>
          </a:p>
        </p:txBody>
      </p:sp>
      <p:cxnSp>
        <p:nvCxnSpPr>
          <p:cNvPr id="39" name="Gerade Verbindung mit Pfeil 38">
            <a:extLst>
              <a:ext uri="{FF2B5EF4-FFF2-40B4-BE49-F238E27FC236}">
                <a16:creationId xmlns:a16="http://schemas.microsoft.com/office/drawing/2014/main" id="{C1F4362A-DCBC-6CED-399C-C863FED5375A}"/>
              </a:ext>
            </a:extLst>
          </p:cNvPr>
          <p:cNvCxnSpPr>
            <a:cxnSpLocks/>
          </p:cNvCxnSpPr>
          <p:nvPr/>
        </p:nvCxnSpPr>
        <p:spPr>
          <a:xfrm>
            <a:off x="557842" y="5900468"/>
            <a:ext cx="9457897" cy="3162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4987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5" grpId="0"/>
      <p:bldP spid="16" grpId="0"/>
      <p:bldP spid="32" grpId="0" animBg="1"/>
      <p:bldP spid="33" grpId="0"/>
      <p:bldP spid="35" grpId="0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feld 11">
            <a:extLst>
              <a:ext uri="{FF2B5EF4-FFF2-40B4-BE49-F238E27FC236}">
                <a16:creationId xmlns:a16="http://schemas.microsoft.com/office/drawing/2014/main" id="{419C7DD1-B8F4-472E-9940-E6C2F8878343}"/>
              </a:ext>
            </a:extLst>
          </p:cNvPr>
          <p:cNvSpPr txBox="1"/>
          <p:nvPr/>
        </p:nvSpPr>
        <p:spPr>
          <a:xfrm>
            <a:off x="386086" y="5310943"/>
            <a:ext cx="2113079" cy="775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Industrie- &amp;</a:t>
            </a:r>
          </a:p>
          <a:p>
            <a:pPr algn="l">
              <a:lnSpc>
                <a:spcPct val="110000"/>
              </a:lnSpc>
            </a:pPr>
            <a:r>
              <a:rPr lang="de-DE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Handelskammer</a:t>
            </a:r>
          </a:p>
        </p:txBody>
      </p:sp>
      <p:sp>
        <p:nvSpPr>
          <p:cNvPr id="18" name="Titel 17">
            <a:extLst>
              <a:ext uri="{FF2B5EF4-FFF2-40B4-BE49-F238E27FC236}">
                <a16:creationId xmlns:a16="http://schemas.microsoft.com/office/drawing/2014/main" id="{5B3E04CC-124E-4242-B1B9-D0C4572F4CFC}"/>
              </a:ext>
            </a:extLst>
          </p:cNvPr>
          <p:cNvSpPr txBox="1">
            <a:spLocks/>
          </p:cNvSpPr>
          <p:nvPr/>
        </p:nvSpPr>
        <p:spPr>
          <a:xfrm>
            <a:off x="-10695" y="1270236"/>
            <a:ext cx="12192000" cy="154129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e-DE" sz="3700" dirty="0"/>
              <a:t>Viele verschiedene </a:t>
            </a:r>
            <a:r>
              <a:rPr lang="de-DE" sz="3700" dirty="0">
                <a:solidFill>
                  <a:srgbClr val="158588"/>
                </a:solidFill>
              </a:rPr>
              <a:t>Berufe</a:t>
            </a:r>
            <a:r>
              <a:rPr lang="de-DE" sz="3700" dirty="0"/>
              <a:t>, viele zuständige </a:t>
            </a:r>
            <a:r>
              <a:rPr lang="de-DE" sz="3700" dirty="0">
                <a:solidFill>
                  <a:srgbClr val="158588"/>
                </a:solidFill>
              </a:rPr>
              <a:t>Kammern</a:t>
            </a:r>
            <a:br>
              <a:rPr lang="de-DE" sz="4000" dirty="0"/>
            </a:br>
            <a:endParaRPr lang="de-DE" sz="4000" dirty="0"/>
          </a:p>
        </p:txBody>
      </p:sp>
      <p:sp>
        <p:nvSpPr>
          <p:cNvPr id="19" name="Untertitel 18">
            <a:extLst>
              <a:ext uri="{FF2B5EF4-FFF2-40B4-BE49-F238E27FC236}">
                <a16:creationId xmlns:a16="http://schemas.microsoft.com/office/drawing/2014/main" id="{29443FBE-6C43-4EE3-A23C-DA045E9DD2D1}"/>
              </a:ext>
            </a:extLst>
          </p:cNvPr>
          <p:cNvSpPr txBox="1">
            <a:spLocks/>
          </p:cNvSpPr>
          <p:nvPr/>
        </p:nvSpPr>
        <p:spPr>
          <a:xfrm>
            <a:off x="138796" y="1643854"/>
            <a:ext cx="12086647" cy="72970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4492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1pPr>
            <a:lvl2pPr marL="898525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2pPr>
            <a:lvl3pPr marL="1341438" indent="-44291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3pPr>
            <a:lvl4pPr marL="1790700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4pPr>
            <a:lvl5pPr marL="22399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de-DE" dirty="0">
              <a:solidFill>
                <a:srgbClr val="56BD66"/>
              </a:solidFill>
              <a:latin typeface="+mj-lt"/>
            </a:endParaRPr>
          </a:p>
          <a:p>
            <a:pPr marL="0" indent="0">
              <a:spcBef>
                <a:spcPts val="0"/>
              </a:spcBef>
              <a:buNone/>
            </a:pPr>
            <a:endParaRPr lang="de-DE" dirty="0">
              <a:solidFill>
                <a:srgbClr val="56BD66"/>
              </a:solidFill>
              <a:latin typeface="+mj-lt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FA391C7C-5C35-CB46-DFAA-B3F1F38E7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934" y="2128937"/>
            <a:ext cx="2694527" cy="3182006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4CC75E90-998E-A1AC-EBF0-B17C3F5FCB3E}"/>
              </a:ext>
            </a:extLst>
          </p:cNvPr>
          <p:cNvSpPr txBox="1"/>
          <p:nvPr/>
        </p:nvSpPr>
        <p:spPr>
          <a:xfrm>
            <a:off x="3491599" y="2128937"/>
            <a:ext cx="8669306" cy="5175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2000" b="1" dirty="0"/>
              <a:t>Oldenburgische IHK = 120 Berufe</a:t>
            </a:r>
          </a:p>
          <a:p>
            <a:pPr algn="l">
              <a:lnSpc>
                <a:spcPct val="110000"/>
              </a:lnSpc>
            </a:pPr>
            <a:r>
              <a:rPr lang="de-DE" sz="2000" dirty="0"/>
              <a:t>Insgesamt gibt es 328 anerkannte Ausbildungsberufe</a:t>
            </a:r>
          </a:p>
          <a:p>
            <a:pPr algn="l">
              <a:lnSpc>
                <a:spcPct val="110000"/>
              </a:lnSpc>
            </a:pPr>
            <a:endParaRPr lang="de-DE" sz="2000" dirty="0"/>
          </a:p>
          <a:p>
            <a:pPr>
              <a:lnSpc>
                <a:spcPct val="110000"/>
              </a:lnSpc>
            </a:pPr>
            <a:r>
              <a:rPr lang="de-DE" sz="2000" b="1" u="sng" dirty="0"/>
              <a:t>Unsere Aufgaben: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Wächter der Ausbildung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Nehmen Prüfungen ab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Weiterbildung</a:t>
            </a:r>
          </a:p>
          <a:p>
            <a:pPr marL="342900" indent="-342900" algn="l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de-DE" sz="2000" dirty="0"/>
          </a:p>
          <a:p>
            <a:pPr algn="l">
              <a:lnSpc>
                <a:spcPct val="110000"/>
              </a:lnSpc>
            </a:pPr>
            <a:r>
              <a:rPr lang="de-DE" sz="2000" b="1" u="sng" dirty="0"/>
              <a:t>kaufmännisch-</a:t>
            </a:r>
            <a:r>
              <a:rPr lang="de-DE" sz="2000" b="1" dirty="0"/>
              <a:t> &amp; </a:t>
            </a:r>
            <a:r>
              <a:rPr lang="de-DE" sz="2000" b="1" u="sng" dirty="0"/>
              <a:t>gewerblich-technisch:</a:t>
            </a:r>
          </a:p>
          <a:p>
            <a:pPr marL="800100" lvl="1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Kaufleute im Einzelhandel/ Verkäufer</a:t>
            </a:r>
          </a:p>
          <a:p>
            <a:pPr marL="800100" lvl="1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Kaufleute für Büromanagement</a:t>
            </a:r>
          </a:p>
          <a:p>
            <a:pPr marL="800100" lvl="1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Fachinformatiker</a:t>
            </a:r>
          </a:p>
          <a:p>
            <a:pPr marL="800100" lvl="1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Elektroniker, Berufskraftfahrer, Maschinen &amp; Anlageführer</a:t>
            </a:r>
          </a:p>
          <a:p>
            <a:pPr lvl="1">
              <a:lnSpc>
                <a:spcPct val="110000"/>
              </a:lnSpc>
            </a:pPr>
            <a:endParaRPr lang="de-DE" sz="2000" dirty="0"/>
          </a:p>
          <a:p>
            <a:pPr marL="800100" lvl="1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de-DE" sz="2200" dirty="0"/>
          </a:p>
        </p:txBody>
      </p:sp>
    </p:spTree>
    <p:extLst>
      <p:ext uri="{BB962C8B-B14F-4D97-AF65-F5344CB8AC3E}">
        <p14:creationId xmlns:p14="http://schemas.microsoft.com/office/powerpoint/2010/main" val="189372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927BD6-4E12-C452-303A-49199216A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DA520F-F60A-8D3D-AA1C-23CF0847A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80429"/>
            <a:ext cx="12192000" cy="553493"/>
          </a:xfrm>
        </p:spPr>
        <p:txBody>
          <a:bodyPr/>
          <a:lstStyle/>
          <a:p>
            <a:pPr algn="ctr"/>
            <a:r>
              <a:rPr lang="de-DE" dirty="0"/>
              <a:t>Das Fachkräfte-Team der IHK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E7E2E90-960E-882C-C4C9-3006766DD6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4635"/>
          <a:stretch>
            <a:fillRect/>
          </a:stretch>
        </p:blipFill>
        <p:spPr>
          <a:xfrm>
            <a:off x="358029" y="1679589"/>
            <a:ext cx="1818596" cy="1337308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828E5D57-E534-FDF9-269F-08FEC0F7A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5502" y="1648609"/>
            <a:ext cx="1827010" cy="1365617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86194E1E-66AF-890D-9D98-8AA896944F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8569" y="1667609"/>
            <a:ext cx="1886323" cy="1419225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37CBF35B-E943-A949-A072-E3368BE10C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50066" y="1672697"/>
            <a:ext cx="1886322" cy="1390048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FEA0211D-3416-CE72-4F38-F59F51E63D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7153" y="4330227"/>
            <a:ext cx="1919846" cy="1431365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A1FE1F1C-D77C-AA68-D68C-B8E19CAED0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3689" y="4342416"/>
            <a:ext cx="1839991" cy="1351451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5D8A2C12-B126-8CBF-7A8D-74CFD4AEFC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7501" y="4331398"/>
            <a:ext cx="1932263" cy="1409131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ADEB1809-60A7-EBCF-9F26-D5D92ED8A4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24100" y="1639093"/>
            <a:ext cx="1904349" cy="1428262"/>
          </a:xfrm>
          <a:prstGeom prst="rect">
            <a:avLst/>
          </a:prstGeom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38DBEE1B-3A2C-DCB4-F913-000F10D5A445}"/>
              </a:ext>
            </a:extLst>
          </p:cNvPr>
          <p:cNvSpPr txBox="1"/>
          <p:nvPr/>
        </p:nvSpPr>
        <p:spPr>
          <a:xfrm>
            <a:off x="268943" y="3031051"/>
            <a:ext cx="1893916" cy="9500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dirty="0"/>
              <a:t>Ludger Wester,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Teamleiter FKB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stellv. </a:t>
            </a:r>
            <a:r>
              <a:rPr lang="de-DE" sz="1700" i="1" dirty="0" err="1"/>
              <a:t>Abteilungsl</a:t>
            </a:r>
            <a:r>
              <a:rPr lang="de-DE" sz="1700" i="1" dirty="0"/>
              <a:t>.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5D5A8C03-F96D-AB66-6DCF-F641024EB84D}"/>
              </a:ext>
            </a:extLst>
          </p:cNvPr>
          <p:cNvSpPr txBox="1"/>
          <p:nvPr/>
        </p:nvSpPr>
        <p:spPr>
          <a:xfrm>
            <a:off x="2588172" y="3022638"/>
            <a:ext cx="1941237" cy="9500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dirty="0"/>
              <a:t>Katrin Werle,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TOP Ausbildung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„Welcome Center“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D0E93FDF-4600-6BD9-043C-BCC829F93EA7}"/>
              </a:ext>
            </a:extLst>
          </p:cNvPr>
          <p:cNvSpPr txBox="1"/>
          <p:nvPr/>
        </p:nvSpPr>
        <p:spPr>
          <a:xfrm>
            <a:off x="4941897" y="3086834"/>
            <a:ext cx="1950534" cy="9500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dirty="0"/>
              <a:t>Sabrina Roß,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TOP Ausbildung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„</a:t>
            </a:r>
            <a:r>
              <a:rPr lang="de-DE" sz="1700" i="1" dirty="0" err="1"/>
              <a:t>KarriereKompass</a:t>
            </a:r>
            <a:r>
              <a:rPr lang="de-DE" sz="1700" i="1" dirty="0"/>
              <a:t>“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C3373D3E-E4A7-95E9-EE32-62780190BB25}"/>
              </a:ext>
            </a:extLst>
          </p:cNvPr>
          <p:cNvSpPr txBox="1"/>
          <p:nvPr/>
        </p:nvSpPr>
        <p:spPr>
          <a:xfrm>
            <a:off x="7203400" y="5745003"/>
            <a:ext cx="2267352" cy="12533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dirty="0"/>
              <a:t>Verena Schuster,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Validierungsverfahren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Teilqualifizierung</a:t>
            </a:r>
          </a:p>
          <a:p>
            <a:pPr algn="l">
              <a:lnSpc>
                <a:spcPct val="110000"/>
              </a:lnSpc>
            </a:pPr>
            <a:endParaRPr lang="de-DE" dirty="0"/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9CD116A3-7CAF-BC54-A66F-72B90F64A7E6}"/>
              </a:ext>
            </a:extLst>
          </p:cNvPr>
          <p:cNvSpPr txBox="1"/>
          <p:nvPr/>
        </p:nvSpPr>
        <p:spPr>
          <a:xfrm>
            <a:off x="9814585" y="3097249"/>
            <a:ext cx="2160400" cy="6622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dirty="0"/>
              <a:t>Bettina Doneit,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„Willkommenslotsin“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244E79B0-53E9-F459-8BD9-7241A4701938}"/>
              </a:ext>
            </a:extLst>
          </p:cNvPr>
          <p:cNvSpPr txBox="1"/>
          <p:nvPr/>
        </p:nvSpPr>
        <p:spPr>
          <a:xfrm>
            <a:off x="2545949" y="5693867"/>
            <a:ext cx="2112886" cy="6778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dirty="0"/>
              <a:t>Lukas Rademacher,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„Welcome Center“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5C9F44D1-ED4F-6BD2-F023-5871E69DC8B7}"/>
              </a:ext>
            </a:extLst>
          </p:cNvPr>
          <p:cNvSpPr txBox="1"/>
          <p:nvPr/>
        </p:nvSpPr>
        <p:spPr>
          <a:xfrm>
            <a:off x="287502" y="5678026"/>
            <a:ext cx="1941237" cy="6622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dirty="0"/>
              <a:t>Curtis Domberg,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„Welcome Center“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61F65B40-D88D-D1BA-959A-EFB0EBF3A759}"/>
              </a:ext>
            </a:extLst>
          </p:cNvPr>
          <p:cNvSpPr txBox="1"/>
          <p:nvPr/>
        </p:nvSpPr>
        <p:spPr>
          <a:xfrm>
            <a:off x="7255960" y="3076871"/>
            <a:ext cx="2541919" cy="662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dirty="0"/>
              <a:t>Katharina Fehn,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„Passgenaue Besetzung“</a:t>
            </a: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FC3802D3-1CB9-DB1E-AAB5-F9A00F37DBB3}"/>
              </a:ext>
            </a:extLst>
          </p:cNvPr>
          <p:cNvSpPr txBox="1"/>
          <p:nvPr/>
        </p:nvSpPr>
        <p:spPr>
          <a:xfrm>
            <a:off x="9864236" y="5711634"/>
            <a:ext cx="1964449" cy="9500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dirty="0"/>
              <a:t>Antje Baade,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Anerkennung ausl.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Zeugnisse</a:t>
            </a:r>
          </a:p>
        </p:txBody>
      </p:sp>
      <p:sp>
        <p:nvSpPr>
          <p:cNvPr id="44" name="Textfeld 43">
            <a:extLst>
              <a:ext uri="{FF2B5EF4-FFF2-40B4-BE49-F238E27FC236}">
                <a16:creationId xmlns:a16="http://schemas.microsoft.com/office/drawing/2014/main" id="{F314A66D-06BA-5306-EEE0-5644797F9DFF}"/>
              </a:ext>
            </a:extLst>
          </p:cNvPr>
          <p:cNvSpPr txBox="1"/>
          <p:nvPr/>
        </p:nvSpPr>
        <p:spPr>
          <a:xfrm>
            <a:off x="4987084" y="5693867"/>
            <a:ext cx="1941365" cy="6622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dirty="0"/>
              <a:t>Merle Kroker,</a:t>
            </a:r>
          </a:p>
          <a:p>
            <a:pPr algn="l">
              <a:lnSpc>
                <a:spcPct val="110000"/>
              </a:lnSpc>
            </a:pPr>
            <a:r>
              <a:rPr lang="de-DE" sz="1700" i="1" dirty="0"/>
              <a:t>„</a:t>
            </a:r>
            <a:r>
              <a:rPr lang="de-DE" sz="1700" i="1" dirty="0" err="1"/>
              <a:t>KarriereKompass</a:t>
            </a:r>
            <a:r>
              <a:rPr lang="de-DE" sz="1700" i="1" dirty="0"/>
              <a:t>“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9B90E0F1-0FAC-407A-209B-4F89E8593E38}"/>
              </a:ext>
            </a:extLst>
          </p:cNvPr>
          <p:cNvSpPr/>
          <p:nvPr/>
        </p:nvSpPr>
        <p:spPr>
          <a:xfrm>
            <a:off x="7528569" y="1648609"/>
            <a:ext cx="1856668" cy="1438225"/>
          </a:xfrm>
          <a:prstGeom prst="rect">
            <a:avLst/>
          </a:prstGeom>
          <a:noFill/>
          <a:ln w="762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de-DE" sz="220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63ECF70E-4B27-AF74-1B1E-BC4E8A369C1F}"/>
              </a:ext>
            </a:extLst>
          </p:cNvPr>
          <p:cNvSpPr/>
          <p:nvPr/>
        </p:nvSpPr>
        <p:spPr>
          <a:xfrm>
            <a:off x="9920411" y="1666327"/>
            <a:ext cx="1899271" cy="1420507"/>
          </a:xfrm>
          <a:prstGeom prst="rect">
            <a:avLst/>
          </a:prstGeom>
          <a:noFill/>
          <a:ln w="762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de-DE" sz="220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A27BC0A3-AFBE-F61A-79AB-845C4FDD85D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37771" y="4332291"/>
            <a:ext cx="1839992" cy="1379343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3119C003-5092-FE16-095F-F7C29EB7706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870712" y="4361132"/>
            <a:ext cx="1998670" cy="1400460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7E5855F7-2255-F653-38E0-AACD3CA84CB0}"/>
              </a:ext>
            </a:extLst>
          </p:cNvPr>
          <p:cNvSpPr/>
          <p:nvPr/>
        </p:nvSpPr>
        <p:spPr>
          <a:xfrm>
            <a:off x="5071781" y="1629130"/>
            <a:ext cx="1856668" cy="1438225"/>
          </a:xfrm>
          <a:prstGeom prst="rect">
            <a:avLst/>
          </a:prstGeom>
          <a:noFill/>
          <a:ln w="762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de-DE" sz="2200"/>
          </a:p>
        </p:txBody>
      </p:sp>
    </p:spTree>
    <p:extLst>
      <p:ext uri="{BB962C8B-B14F-4D97-AF65-F5344CB8AC3E}">
        <p14:creationId xmlns:p14="http://schemas.microsoft.com/office/powerpoint/2010/main" val="2317800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AFB86F18-8B34-4B26-94F4-674E9B4D9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580" y="976217"/>
            <a:ext cx="11367863" cy="899159"/>
          </a:xfrm>
        </p:spPr>
        <p:txBody>
          <a:bodyPr/>
          <a:lstStyle/>
          <a:p>
            <a:r>
              <a:rPr lang="de-DE" dirty="0"/>
              <a:t>Die Rolle der Eltern in der BO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5379118-2F68-4A7B-B381-6297CE7DF5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6644" y="6110343"/>
            <a:ext cx="2943561" cy="532697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D4FCB4CE-DDA0-4ACC-A762-276A5BE61D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580" y="1887967"/>
            <a:ext cx="6576454" cy="4577004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E31B8DB9-7B2B-4048-A15A-40C4053CEC32}"/>
              </a:ext>
            </a:extLst>
          </p:cNvPr>
          <p:cNvSpPr txBox="1"/>
          <p:nvPr/>
        </p:nvSpPr>
        <p:spPr>
          <a:xfrm>
            <a:off x="7516794" y="2027818"/>
            <a:ext cx="4675206" cy="1353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de-DE" sz="1900" dirty="0"/>
              <a:t>Wenn Eltern bei der Berufswahl nicht helfen können, werden die Gesprächs- und Beratungsangebote der </a:t>
            </a:r>
            <a:r>
              <a:rPr lang="de-DE" sz="19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Schule</a:t>
            </a:r>
            <a:r>
              <a:rPr lang="de-DE" sz="1900" dirty="0"/>
              <a:t> und der </a:t>
            </a:r>
            <a:r>
              <a:rPr lang="de-DE" sz="19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Bundesagentur</a:t>
            </a:r>
            <a:r>
              <a:rPr lang="de-DE" sz="1900" dirty="0"/>
              <a:t> verstärkt genutzt.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9543C63-6AC5-4792-942F-9D8E661B0A0C}"/>
              </a:ext>
            </a:extLst>
          </p:cNvPr>
          <p:cNvSpPr txBox="1"/>
          <p:nvPr/>
        </p:nvSpPr>
        <p:spPr>
          <a:xfrm>
            <a:off x="7277548" y="1886687"/>
            <a:ext cx="839096" cy="595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3200" b="1" dirty="0">
                <a:solidFill>
                  <a:srgbClr val="158588"/>
                </a:solidFill>
                <a:latin typeface="Bookman Old Style" panose="02050604050505020204" pitchFamily="18" charset="0"/>
              </a:rPr>
              <a:t>„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0629924D-3DC7-41D8-A50C-AB5DC4C75B06}"/>
              </a:ext>
            </a:extLst>
          </p:cNvPr>
          <p:cNvSpPr txBox="1"/>
          <p:nvPr/>
        </p:nvSpPr>
        <p:spPr>
          <a:xfrm rot="10800000">
            <a:off x="10990730" y="2926977"/>
            <a:ext cx="839096" cy="595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3200" b="1" dirty="0">
                <a:solidFill>
                  <a:srgbClr val="158588"/>
                </a:solidFill>
                <a:latin typeface="Bookman Old Style" panose="02050604050505020204" pitchFamily="18" charset="0"/>
              </a:rPr>
              <a:t>„</a:t>
            </a:r>
          </a:p>
        </p:txBody>
      </p:sp>
      <p:sp>
        <p:nvSpPr>
          <p:cNvPr id="23" name="Rechteck: abgerundete Ecken 22">
            <a:extLst>
              <a:ext uri="{FF2B5EF4-FFF2-40B4-BE49-F238E27FC236}">
                <a16:creationId xmlns:a16="http://schemas.microsoft.com/office/drawing/2014/main" id="{1EEDF97A-BF5A-47AC-8D2E-ED6475E84463}"/>
              </a:ext>
            </a:extLst>
          </p:cNvPr>
          <p:cNvSpPr/>
          <p:nvPr/>
        </p:nvSpPr>
        <p:spPr>
          <a:xfrm>
            <a:off x="2641002" y="2704638"/>
            <a:ext cx="2350546" cy="40432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de-DE" sz="2200"/>
          </a:p>
        </p:txBody>
      </p:sp>
      <p:sp>
        <p:nvSpPr>
          <p:cNvPr id="24" name="Rechteck: abgerundete Ecken 23">
            <a:extLst>
              <a:ext uri="{FF2B5EF4-FFF2-40B4-BE49-F238E27FC236}">
                <a16:creationId xmlns:a16="http://schemas.microsoft.com/office/drawing/2014/main" id="{1740E83D-AA16-4755-8C4B-3C1AE9F68FF2}"/>
              </a:ext>
            </a:extLst>
          </p:cNvPr>
          <p:cNvSpPr/>
          <p:nvPr/>
        </p:nvSpPr>
        <p:spPr>
          <a:xfrm>
            <a:off x="2641002" y="3226839"/>
            <a:ext cx="2350546" cy="40432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de-DE" sz="2200"/>
          </a:p>
        </p:txBody>
      </p:sp>
      <p:sp>
        <p:nvSpPr>
          <p:cNvPr id="25" name="Rechteck: abgerundete Ecken 24">
            <a:extLst>
              <a:ext uri="{FF2B5EF4-FFF2-40B4-BE49-F238E27FC236}">
                <a16:creationId xmlns:a16="http://schemas.microsoft.com/office/drawing/2014/main" id="{766BFBC2-F3BE-48D6-82B2-8951289A86F8}"/>
              </a:ext>
            </a:extLst>
          </p:cNvPr>
          <p:cNvSpPr/>
          <p:nvPr/>
        </p:nvSpPr>
        <p:spPr>
          <a:xfrm>
            <a:off x="2641002" y="3714064"/>
            <a:ext cx="2350546" cy="40432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de-DE" sz="2200"/>
          </a:p>
        </p:txBody>
      </p:sp>
      <p:sp>
        <p:nvSpPr>
          <p:cNvPr id="26" name="Rechteck: abgerundete Ecken 25">
            <a:extLst>
              <a:ext uri="{FF2B5EF4-FFF2-40B4-BE49-F238E27FC236}">
                <a16:creationId xmlns:a16="http://schemas.microsoft.com/office/drawing/2014/main" id="{10F883DD-6BA6-4FDD-844A-877FB4A582C6}"/>
              </a:ext>
            </a:extLst>
          </p:cNvPr>
          <p:cNvSpPr/>
          <p:nvPr/>
        </p:nvSpPr>
        <p:spPr>
          <a:xfrm>
            <a:off x="2641002" y="4216782"/>
            <a:ext cx="2350546" cy="40432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de-DE" sz="2200"/>
          </a:p>
        </p:txBody>
      </p:sp>
      <p:sp>
        <p:nvSpPr>
          <p:cNvPr id="27" name="Rechteck: abgerundete Ecken 26">
            <a:extLst>
              <a:ext uri="{FF2B5EF4-FFF2-40B4-BE49-F238E27FC236}">
                <a16:creationId xmlns:a16="http://schemas.microsoft.com/office/drawing/2014/main" id="{FB87B425-52D3-4DD5-9FE5-1A638EAF9F4F}"/>
              </a:ext>
            </a:extLst>
          </p:cNvPr>
          <p:cNvSpPr/>
          <p:nvPr/>
        </p:nvSpPr>
        <p:spPr>
          <a:xfrm>
            <a:off x="2641002" y="4714121"/>
            <a:ext cx="2350546" cy="40432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de-DE" sz="2200"/>
          </a:p>
        </p:txBody>
      </p:sp>
      <p:sp>
        <p:nvSpPr>
          <p:cNvPr id="28" name="Rechteck: abgerundete Ecken 27">
            <a:extLst>
              <a:ext uri="{FF2B5EF4-FFF2-40B4-BE49-F238E27FC236}">
                <a16:creationId xmlns:a16="http://schemas.microsoft.com/office/drawing/2014/main" id="{6E9F9A26-09FA-4658-8724-07EE43741FDB}"/>
              </a:ext>
            </a:extLst>
          </p:cNvPr>
          <p:cNvSpPr/>
          <p:nvPr/>
        </p:nvSpPr>
        <p:spPr>
          <a:xfrm>
            <a:off x="2643129" y="5185224"/>
            <a:ext cx="2350546" cy="40432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de-DE" sz="2200"/>
          </a:p>
        </p:txBody>
      </p:sp>
      <p:sp>
        <p:nvSpPr>
          <p:cNvPr id="29" name="Rechteck: abgerundete Ecken 28">
            <a:extLst>
              <a:ext uri="{FF2B5EF4-FFF2-40B4-BE49-F238E27FC236}">
                <a16:creationId xmlns:a16="http://schemas.microsoft.com/office/drawing/2014/main" id="{24544477-5813-4B3D-8739-47E63DAA0117}"/>
              </a:ext>
            </a:extLst>
          </p:cNvPr>
          <p:cNvSpPr/>
          <p:nvPr/>
        </p:nvSpPr>
        <p:spPr>
          <a:xfrm>
            <a:off x="2641002" y="5656327"/>
            <a:ext cx="2350546" cy="40432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de-DE" sz="2200"/>
          </a:p>
        </p:txBody>
      </p:sp>
      <p:sp>
        <p:nvSpPr>
          <p:cNvPr id="30" name="Rechteck: abgerundete Ecken 29">
            <a:extLst>
              <a:ext uri="{FF2B5EF4-FFF2-40B4-BE49-F238E27FC236}">
                <a16:creationId xmlns:a16="http://schemas.microsoft.com/office/drawing/2014/main" id="{A8346C27-6B88-47C4-986E-99C0BF8780CE}"/>
              </a:ext>
            </a:extLst>
          </p:cNvPr>
          <p:cNvSpPr/>
          <p:nvPr/>
        </p:nvSpPr>
        <p:spPr>
          <a:xfrm>
            <a:off x="1193454" y="1886687"/>
            <a:ext cx="5218103" cy="595612"/>
          </a:xfrm>
          <a:prstGeom prst="roundRect">
            <a:avLst/>
          </a:prstGeom>
          <a:solidFill>
            <a:srgbClr val="FAF5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de-DE" sz="2200"/>
          </a:p>
        </p:txBody>
      </p:sp>
      <p:sp>
        <p:nvSpPr>
          <p:cNvPr id="31" name="Untertitel 18">
            <a:extLst>
              <a:ext uri="{FF2B5EF4-FFF2-40B4-BE49-F238E27FC236}">
                <a16:creationId xmlns:a16="http://schemas.microsoft.com/office/drawing/2014/main" id="{CE00268B-8574-4D68-99F4-C056EEE57D55}"/>
              </a:ext>
            </a:extLst>
          </p:cNvPr>
          <p:cNvSpPr txBox="1">
            <a:spLocks/>
          </p:cNvSpPr>
          <p:nvPr/>
        </p:nvSpPr>
        <p:spPr>
          <a:xfrm>
            <a:off x="564776" y="1429196"/>
            <a:ext cx="11489167" cy="72970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4492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1pPr>
            <a:lvl2pPr marL="898525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2pPr>
            <a:lvl3pPr marL="1341438" indent="-44291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3pPr>
            <a:lvl4pPr marL="1790700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4pPr>
            <a:lvl5pPr marL="22399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de-DE" dirty="0">
                <a:solidFill>
                  <a:srgbClr val="56BD66"/>
                </a:solidFill>
                <a:latin typeface="+mj-lt"/>
              </a:rPr>
              <a:t>Zu wie viel % suchen die Schüler/-innen bei welcher Gruppe ihren Rat?</a:t>
            </a:r>
          </a:p>
          <a:p>
            <a:pPr marL="0" indent="0" algn="ctr">
              <a:spcBef>
                <a:spcPts val="0"/>
              </a:spcBef>
              <a:buNone/>
            </a:pPr>
            <a:endParaRPr lang="de-DE" dirty="0">
              <a:solidFill>
                <a:srgbClr val="56BD66"/>
              </a:solidFill>
              <a:latin typeface="+mj-lt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539661FA-47D6-46B1-A900-07A3BF3A78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0082" y="3522589"/>
            <a:ext cx="2180554" cy="2702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00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48EFC7-46E3-7C68-2A20-770E523F2C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938" y="2440153"/>
            <a:ext cx="9312424" cy="1541292"/>
          </a:xfrm>
        </p:spPr>
        <p:txBody>
          <a:bodyPr/>
          <a:lstStyle/>
          <a:p>
            <a:r>
              <a:rPr lang="de-DE" dirty="0"/>
              <a:t>Ihr Sohn/ Ihre Tochter hat den Realschulabschluss erworben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8EB1B4D-F41D-352B-99F7-BCF4FBE840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5937" y="3981445"/>
            <a:ext cx="9853014" cy="1541292"/>
          </a:xfrm>
        </p:spPr>
        <p:txBody>
          <a:bodyPr/>
          <a:lstStyle/>
          <a:p>
            <a:r>
              <a:rPr lang="de-DE" dirty="0">
                <a:solidFill>
                  <a:srgbClr val="00B050"/>
                </a:solidFill>
              </a:rPr>
              <a:t>…&amp; jetzt?</a:t>
            </a:r>
          </a:p>
          <a:p>
            <a:endParaRPr lang="de-DE" dirty="0">
              <a:solidFill>
                <a:srgbClr val="00B050"/>
              </a:solidFill>
            </a:endParaRPr>
          </a:p>
          <a:p>
            <a:r>
              <a:rPr lang="de-DE" dirty="0">
                <a:solidFill>
                  <a:srgbClr val="00B050"/>
                </a:solidFill>
              </a:rPr>
              <a:t>Aktuelle Informationen zur </a:t>
            </a:r>
            <a:r>
              <a:rPr lang="de-DE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dualen Ausbildung</a:t>
            </a:r>
          </a:p>
        </p:txBody>
      </p:sp>
    </p:spTree>
    <p:extLst>
      <p:ext uri="{BB962C8B-B14F-4D97-AF65-F5344CB8AC3E}">
        <p14:creationId xmlns:p14="http://schemas.microsoft.com/office/powerpoint/2010/main" val="3294578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95ABF0-235F-40FF-AAD0-377BFA73B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172" y="1213434"/>
            <a:ext cx="9191546" cy="899159"/>
          </a:xfrm>
        </p:spPr>
        <p:txBody>
          <a:bodyPr/>
          <a:lstStyle/>
          <a:p>
            <a:r>
              <a:rPr 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Crashkurs zur dualen Ausbildung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EB3B9AA-95DF-4762-A931-E003A66437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172" y="2179376"/>
            <a:ext cx="8353425" cy="2919729"/>
          </a:xfrm>
        </p:spPr>
        <p:txBody>
          <a:bodyPr/>
          <a:lstStyle/>
          <a:p>
            <a:r>
              <a:rPr lang="de-DE" dirty="0"/>
              <a:t>Einführung: 1890</a:t>
            </a:r>
          </a:p>
          <a:p>
            <a:r>
              <a:rPr lang="de-DE" dirty="0"/>
              <a:t>International anerkannt: „Qualitätsbewusstsein“</a:t>
            </a:r>
          </a:p>
          <a:p>
            <a:r>
              <a:rPr lang="de-DE" dirty="0"/>
              <a:t>2-jährige, 3-jährige, 3.5-jährige Berufe</a:t>
            </a:r>
          </a:p>
          <a:p>
            <a:r>
              <a:rPr lang="de-DE" dirty="0"/>
              <a:t>Ø-Vergütung Stand 2024     zu	</a:t>
            </a:r>
            <a:r>
              <a:rPr lang="de-DE" u="sng" dirty="0">
                <a:solidFill>
                  <a:srgbClr val="00B050"/>
                </a:solidFill>
              </a:rPr>
              <a:t>↑</a:t>
            </a:r>
            <a:r>
              <a:rPr lang="de-DE" u="sng" dirty="0"/>
              <a:t> 2025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dirty="0">
                <a:solidFill>
                  <a:schemeClr val="bg1"/>
                </a:solidFill>
              </a:rPr>
              <a:t>0.</a:t>
            </a:r>
            <a:r>
              <a:rPr lang="de-DE" dirty="0"/>
              <a:t>947€				</a:t>
            </a:r>
            <a:r>
              <a:rPr lang="de-DE" dirty="0">
                <a:solidFill>
                  <a:srgbClr val="00B050"/>
                </a:solidFill>
              </a:rPr>
              <a:t>↑</a:t>
            </a:r>
            <a:r>
              <a:rPr lang="de-DE" dirty="0"/>
              <a:t> </a:t>
            </a:r>
            <a:r>
              <a:rPr 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1.063€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dirty="0"/>
              <a:t>1.032€				</a:t>
            </a:r>
            <a:r>
              <a:rPr lang="de-DE" dirty="0">
                <a:solidFill>
                  <a:srgbClr val="00B050"/>
                </a:solidFill>
              </a:rPr>
              <a:t>↑</a:t>
            </a:r>
            <a:r>
              <a:rPr lang="de-DE" dirty="0"/>
              <a:t> </a:t>
            </a:r>
            <a:r>
              <a:rPr 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1.148€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dirty="0"/>
              <a:t>1.125€				</a:t>
            </a:r>
            <a:r>
              <a:rPr lang="de-DE" dirty="0">
                <a:solidFill>
                  <a:srgbClr val="00B050"/>
                </a:solidFill>
              </a:rPr>
              <a:t>↑</a:t>
            </a:r>
            <a:r>
              <a:rPr lang="de-DE" dirty="0"/>
              <a:t> </a:t>
            </a:r>
            <a:r>
              <a:rPr 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1.249€</a:t>
            </a:r>
            <a:r>
              <a:rPr lang="de-DE" dirty="0"/>
              <a:t>	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dirty="0"/>
              <a:t>1.197€				</a:t>
            </a:r>
            <a:r>
              <a:rPr lang="de-DE" dirty="0">
                <a:solidFill>
                  <a:srgbClr val="00B050"/>
                </a:solidFill>
              </a:rPr>
              <a:t>↑</a:t>
            </a:r>
            <a:r>
              <a:rPr lang="de-DE" dirty="0"/>
              <a:t> </a:t>
            </a:r>
            <a:r>
              <a:rPr 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1.351€</a:t>
            </a:r>
          </a:p>
          <a:p>
            <a:endParaRPr lang="de-DE" dirty="0"/>
          </a:p>
        </p:txBody>
      </p:sp>
      <p:graphicFrame>
        <p:nvGraphicFramePr>
          <p:cNvPr id="6" name="Diagramm 5">
            <a:extLst>
              <a:ext uri="{FF2B5EF4-FFF2-40B4-BE49-F238E27FC236}">
                <a16:creationId xmlns:a16="http://schemas.microsoft.com/office/drawing/2014/main" id="{000312B2-C691-49A9-8035-966D54A9F249}"/>
              </a:ext>
            </a:extLst>
          </p:cNvPr>
          <p:cNvGraphicFramePr/>
          <p:nvPr/>
        </p:nvGraphicFramePr>
        <p:xfrm>
          <a:off x="8676409" y="2629015"/>
          <a:ext cx="3303366" cy="29197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81396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4A69225A-B14B-F3F4-F01C-C96BFBBB53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763" y="2759615"/>
            <a:ext cx="8353425" cy="2919729"/>
          </a:xfrm>
        </p:spPr>
        <p:txBody>
          <a:bodyPr/>
          <a:lstStyle/>
          <a:p>
            <a:r>
              <a:rPr lang="de-DE" dirty="0"/>
              <a:t>Fachkraft für Lagerlogistik</a:t>
            </a:r>
          </a:p>
          <a:p>
            <a:r>
              <a:rPr lang="de-DE" dirty="0"/>
              <a:t>Kaufleute für Büromanagement</a:t>
            </a:r>
          </a:p>
          <a:p>
            <a:r>
              <a:rPr lang="de-DE" dirty="0"/>
              <a:t>Kaufleute im E-Commerce</a:t>
            </a:r>
          </a:p>
          <a:p>
            <a:r>
              <a:rPr lang="de-DE" dirty="0"/>
              <a:t>Kaufleute im Einzelhandel</a:t>
            </a:r>
          </a:p>
          <a:p>
            <a:r>
              <a:rPr lang="de-DE" dirty="0"/>
              <a:t>KFZ-Mechatroniker, Elektroniker für Geräte und Systeme</a:t>
            </a:r>
          </a:p>
          <a:p>
            <a:r>
              <a:rPr lang="de-DE" dirty="0"/>
              <a:t>Hotelfachleute &amp; Restaurantfachleute</a:t>
            </a:r>
          </a:p>
          <a:p>
            <a:r>
              <a:rPr lang="de-DE" dirty="0"/>
              <a:t>Berufskraftfahrer</a:t>
            </a:r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51AB8E86-B0AB-19AC-76E6-27F75F2AA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3-jährige Berufsausbildungen</a:t>
            </a:r>
            <a:br>
              <a:rPr lang="de-DE" dirty="0"/>
            </a:br>
            <a:r>
              <a:rPr lang="de-DE" sz="3500" dirty="0"/>
              <a:t>(Realschulabschluss)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797787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95ABF0-235F-40FF-AAD0-377BFA73B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172" y="1213434"/>
            <a:ext cx="8353425" cy="899159"/>
          </a:xfrm>
        </p:spPr>
        <p:txBody>
          <a:bodyPr/>
          <a:lstStyle/>
          <a:p>
            <a:r>
              <a:rPr lang="de-DE" dirty="0"/>
              <a:t>Vorteile einer dualen Ausbildung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EB3B9AA-95DF-4762-A931-E003A66437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533" y="2713171"/>
            <a:ext cx="11520467" cy="2919729"/>
          </a:xfrm>
        </p:spPr>
        <p:txBody>
          <a:bodyPr/>
          <a:lstStyle/>
          <a:p>
            <a:r>
              <a:rPr lang="de-DE" b="1" dirty="0"/>
              <a:t>Abschluss in der Tasche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sz="2000" dirty="0"/>
              <a:t>Bildet meine berufliche Basis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sz="2000" dirty="0"/>
              <a:t>„Zeigt“, was ich kann – berufsübergreifende Jobmöglichkeiten</a:t>
            </a:r>
          </a:p>
          <a:p>
            <a:pPr marL="906462" lvl="1" indent="-457200">
              <a:buFont typeface="+mj-lt"/>
              <a:buAutoNum type="arabicPeriod"/>
            </a:pPr>
            <a:endParaRPr lang="de-DE" sz="2000" dirty="0"/>
          </a:p>
          <a:p>
            <a:r>
              <a:rPr lang="de-DE" sz="2000" b="1" dirty="0"/>
              <a:t>Eigenes Geld verdienen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sz="2000" dirty="0"/>
              <a:t>Der erste Schritt in die Unabhängigkeit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sz="2000" dirty="0"/>
              <a:t>Umgang mit Geld</a:t>
            </a:r>
          </a:p>
          <a:p>
            <a:pPr marL="906462" lvl="1" indent="-457200">
              <a:buFont typeface="+mj-lt"/>
              <a:buAutoNum type="arabicPeriod"/>
            </a:pPr>
            <a:endParaRPr lang="de-DE" sz="1200" dirty="0"/>
          </a:p>
          <a:p>
            <a:pPr marL="906462" lvl="1" indent="-457200">
              <a:buFont typeface="+mj-lt"/>
              <a:buAutoNum type="arabicPeriod"/>
            </a:pPr>
            <a:endParaRPr lang="de-DE" sz="2000" dirty="0"/>
          </a:p>
          <a:p>
            <a:pPr marL="457200" indent="-457200">
              <a:buFont typeface="+mj-lt"/>
              <a:buAutoNum type="arabicPeriod"/>
            </a:pPr>
            <a:endParaRPr lang="de-DE" sz="2000" dirty="0"/>
          </a:p>
          <a:p>
            <a:endParaRPr lang="de-DE" sz="2000" dirty="0"/>
          </a:p>
          <a:p>
            <a:pPr marL="449262" lvl="1" indent="0">
              <a:buNone/>
            </a:pPr>
            <a:endParaRPr lang="de-DE" sz="400" dirty="0"/>
          </a:p>
        </p:txBody>
      </p:sp>
      <p:sp>
        <p:nvSpPr>
          <p:cNvPr id="12" name="Inhaltsplatzhalter 5">
            <a:extLst>
              <a:ext uri="{FF2B5EF4-FFF2-40B4-BE49-F238E27FC236}">
                <a16:creationId xmlns:a16="http://schemas.microsoft.com/office/drawing/2014/main" id="{0F7EE1FA-C60C-4F27-A9FC-9314A02CD900}"/>
              </a:ext>
            </a:extLst>
          </p:cNvPr>
          <p:cNvSpPr txBox="1">
            <a:spLocks/>
          </p:cNvSpPr>
          <p:nvPr/>
        </p:nvSpPr>
        <p:spPr>
          <a:xfrm>
            <a:off x="595333" y="1814012"/>
            <a:ext cx="11001334" cy="89915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4492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1pPr>
            <a:lvl2pPr marL="898525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2pPr>
            <a:lvl3pPr marL="1341438" indent="-44291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3pPr>
            <a:lvl4pPr marL="1790700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4pPr>
            <a:lvl5pPr marL="22399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anose="05020102010507070707" pitchFamily="18" charset="2"/>
              <a:buNone/>
            </a:pPr>
            <a:r>
              <a:rPr lang="de-DE" sz="2400" dirty="0">
                <a:solidFill>
                  <a:srgbClr val="50BF60"/>
                </a:solidFill>
              </a:rPr>
              <a:t>Das sagen unsere IHK-Ausbildungsbotschafter/-innen</a:t>
            </a:r>
          </a:p>
        </p:txBody>
      </p:sp>
      <p:pic>
        <p:nvPicPr>
          <p:cNvPr id="8" name="Grafik 7" descr="Geld">
            <a:extLst>
              <a:ext uri="{FF2B5EF4-FFF2-40B4-BE49-F238E27FC236}">
                <a16:creationId xmlns:a16="http://schemas.microsoft.com/office/drawing/2014/main" id="{CFBFF6E9-5F90-4794-8083-B7DD51AA1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005135" y="5943009"/>
            <a:ext cx="954810" cy="954810"/>
          </a:xfrm>
          <a:prstGeom prst="rect">
            <a:avLst/>
          </a:prstGeom>
        </p:spPr>
      </p:pic>
      <p:pic>
        <p:nvPicPr>
          <p:cNvPr id="9" name="Grafik 8" descr="Münzen">
            <a:extLst>
              <a:ext uri="{FF2B5EF4-FFF2-40B4-BE49-F238E27FC236}">
                <a16:creationId xmlns:a16="http://schemas.microsoft.com/office/drawing/2014/main" id="{BA9C400F-F71D-4331-A097-9BB251609D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73072" y="6085185"/>
            <a:ext cx="746545" cy="74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45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95ABF0-235F-40FF-AAD0-377BFA73B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172" y="1213434"/>
            <a:ext cx="8353425" cy="899159"/>
          </a:xfrm>
        </p:spPr>
        <p:txBody>
          <a:bodyPr/>
          <a:lstStyle/>
          <a:p>
            <a:r>
              <a:rPr lang="de-DE" dirty="0"/>
              <a:t>Vorteile einer dualen Ausbildung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EB3B9AA-95DF-4762-A931-E003A66437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533" y="2713171"/>
            <a:ext cx="11520467" cy="2919729"/>
          </a:xfrm>
        </p:spPr>
        <p:txBody>
          <a:bodyPr/>
          <a:lstStyle/>
          <a:p>
            <a:r>
              <a:rPr lang="de-DE" b="1" dirty="0"/>
              <a:t>Erfahrungen sammeln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sz="2000" dirty="0"/>
              <a:t>Berufserfahrung </a:t>
            </a:r>
            <a:r>
              <a:rPr lang="de-DE" dirty="0"/>
              <a:t>→</a:t>
            </a:r>
            <a:r>
              <a:rPr lang="de-DE" sz="2000" dirty="0"/>
              <a:t> Mix aus Theorie- und Praxis | Studium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sz="2000" dirty="0"/>
              <a:t>Persönliche Weiterentwicklung </a:t>
            </a:r>
            <a:r>
              <a:rPr lang="de-DE" dirty="0"/>
              <a:t>→</a:t>
            </a:r>
            <a:r>
              <a:rPr lang="de-DE" sz="2000" dirty="0"/>
              <a:t> Selbstständigkeit + Selbstbewusstsein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sz="2000" dirty="0"/>
              <a:t>Man lernt, was man auch „tatsächlich braucht“</a:t>
            </a:r>
          </a:p>
          <a:p>
            <a:pPr marL="906462" lvl="1" indent="-457200">
              <a:buFont typeface="+mj-lt"/>
              <a:buAutoNum type="arabicPeriod"/>
            </a:pPr>
            <a:endParaRPr lang="de-DE" sz="400" dirty="0"/>
          </a:p>
          <a:p>
            <a:r>
              <a:rPr lang="de-DE" b="1" dirty="0"/>
              <a:t>Karrierechancen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sz="2000" dirty="0"/>
              <a:t>Super Übernahmemöglichkeiten </a:t>
            </a:r>
            <a:r>
              <a:rPr lang="de-DE" dirty="0"/>
              <a:t>→</a:t>
            </a:r>
            <a:r>
              <a:rPr lang="de-DE" sz="2000" dirty="0"/>
              <a:t> Babyboomer Rente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sz="2000" dirty="0"/>
              <a:t>Lange Betriebszugehörigkeit </a:t>
            </a:r>
            <a:r>
              <a:rPr lang="de-DE" dirty="0"/>
              <a:t>→</a:t>
            </a:r>
            <a:r>
              <a:rPr lang="de-DE" sz="2000" dirty="0"/>
              <a:t> Weiterbildungen werden gefördert</a:t>
            </a:r>
          </a:p>
          <a:p>
            <a:pPr marL="906462" lvl="1" indent="-457200">
              <a:buFont typeface="+mj-lt"/>
              <a:buAutoNum type="arabicPeriod"/>
            </a:pPr>
            <a:endParaRPr lang="de-DE" sz="2000" dirty="0"/>
          </a:p>
          <a:p>
            <a:pPr marL="457200" indent="-457200">
              <a:buFont typeface="+mj-lt"/>
              <a:buAutoNum type="arabicPeriod"/>
            </a:pPr>
            <a:endParaRPr lang="de-DE" sz="2000" dirty="0"/>
          </a:p>
          <a:p>
            <a:endParaRPr lang="de-DE" sz="2000" dirty="0"/>
          </a:p>
          <a:p>
            <a:pPr marL="449262" lvl="1" indent="0">
              <a:buNone/>
            </a:pPr>
            <a:endParaRPr lang="de-DE" sz="400" dirty="0"/>
          </a:p>
        </p:txBody>
      </p:sp>
      <p:sp>
        <p:nvSpPr>
          <p:cNvPr id="12" name="Inhaltsplatzhalter 5">
            <a:extLst>
              <a:ext uri="{FF2B5EF4-FFF2-40B4-BE49-F238E27FC236}">
                <a16:creationId xmlns:a16="http://schemas.microsoft.com/office/drawing/2014/main" id="{0F7EE1FA-C60C-4F27-A9FC-9314A02CD900}"/>
              </a:ext>
            </a:extLst>
          </p:cNvPr>
          <p:cNvSpPr txBox="1">
            <a:spLocks/>
          </p:cNvSpPr>
          <p:nvPr/>
        </p:nvSpPr>
        <p:spPr>
          <a:xfrm>
            <a:off x="595333" y="1814012"/>
            <a:ext cx="11001334" cy="89915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4492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1pPr>
            <a:lvl2pPr marL="898525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2pPr>
            <a:lvl3pPr marL="1341438" indent="-44291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3pPr>
            <a:lvl4pPr marL="1790700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4pPr>
            <a:lvl5pPr marL="22399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anose="05020102010507070707" pitchFamily="18" charset="2"/>
              <a:buNone/>
            </a:pPr>
            <a:r>
              <a:rPr lang="de-DE" sz="2400" dirty="0">
                <a:solidFill>
                  <a:srgbClr val="50BF60"/>
                </a:solidFill>
              </a:rPr>
              <a:t>Das sagen unsere IHK-Ausbildungsbotschafter/-innen</a:t>
            </a:r>
          </a:p>
        </p:txBody>
      </p:sp>
      <p:pic>
        <p:nvPicPr>
          <p:cNvPr id="8" name="Grafik 7" descr="Statistiken Silhouette">
            <a:extLst>
              <a:ext uri="{FF2B5EF4-FFF2-40B4-BE49-F238E27FC236}">
                <a16:creationId xmlns:a16="http://schemas.microsoft.com/office/drawing/2014/main" id="{BB2CD63D-6520-EAC4-170E-54C584B21C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067691" y="594360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05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95ABF0-235F-40FF-AAD0-377BFA73B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172" y="1213434"/>
            <a:ext cx="8353425" cy="899159"/>
          </a:xfrm>
        </p:spPr>
        <p:txBody>
          <a:bodyPr/>
          <a:lstStyle/>
          <a:p>
            <a:r>
              <a:rPr lang="de-DE" dirty="0"/>
              <a:t>Vorteile einer dualen Ausbildung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EB3B9AA-95DF-4762-A931-E003A66437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333" y="2684965"/>
            <a:ext cx="11520467" cy="2919729"/>
          </a:xfrm>
        </p:spPr>
        <p:txBody>
          <a:bodyPr/>
          <a:lstStyle/>
          <a:p>
            <a:r>
              <a:rPr lang="de-DE" b="1" dirty="0"/>
              <a:t>Verkürzung der Ausbildung möglich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sz="2000" dirty="0"/>
              <a:t>Mit Realschulabschluss 		</a:t>
            </a:r>
            <a:r>
              <a:rPr lang="de-DE" dirty="0"/>
              <a:t>→ </a:t>
            </a:r>
            <a:r>
              <a:rPr lang="de-DE" sz="2000" dirty="0"/>
              <a:t>6 Monate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sz="2000" dirty="0"/>
              <a:t>Mit Abi/ Fachhochschulreife 	</a:t>
            </a:r>
            <a:r>
              <a:rPr lang="de-DE" dirty="0"/>
              <a:t>→ </a:t>
            </a:r>
            <a:r>
              <a:rPr lang="de-DE" sz="2000" dirty="0"/>
              <a:t>12 Monate</a:t>
            </a:r>
          </a:p>
          <a:p>
            <a:pPr marL="906462" lvl="1" indent="-457200">
              <a:buFont typeface="+mj-lt"/>
              <a:buAutoNum type="arabicPeriod"/>
            </a:pPr>
            <a:r>
              <a:rPr lang="de-DE" sz="2000" dirty="0"/>
              <a:t>Mit vorheriger Ausbildung 	</a:t>
            </a:r>
            <a:r>
              <a:rPr lang="de-DE" dirty="0"/>
              <a:t>→ </a:t>
            </a:r>
            <a:r>
              <a:rPr lang="de-DE" sz="2000" dirty="0"/>
              <a:t>18 Monate (nur im ähnlichen Bereich)</a:t>
            </a:r>
          </a:p>
          <a:p>
            <a:pPr marL="906462" lvl="1" indent="-457200">
              <a:buFont typeface="+mj-lt"/>
              <a:buAutoNum type="arabicPeriod"/>
            </a:pPr>
            <a:endParaRPr lang="de-DE" sz="2000" dirty="0"/>
          </a:p>
          <a:p>
            <a:r>
              <a:rPr lang="de-DE" sz="2000" b="1" dirty="0"/>
              <a:t>zielgerichteter studieren</a:t>
            </a:r>
          </a:p>
          <a:p>
            <a:r>
              <a:rPr lang="de-DE" sz="2000" b="1" dirty="0"/>
              <a:t>Weiterbildungsstipendium &amp; Erasmus+</a:t>
            </a:r>
          </a:p>
          <a:p>
            <a:pPr marL="906462" lvl="1" indent="-457200">
              <a:buFont typeface="+mj-lt"/>
              <a:buAutoNum type="arabicPeriod"/>
            </a:pPr>
            <a:endParaRPr lang="de-DE" sz="2000" dirty="0"/>
          </a:p>
          <a:p>
            <a:pPr marL="906462" lvl="1" indent="-457200">
              <a:buFont typeface="+mj-lt"/>
              <a:buAutoNum type="arabicPeriod"/>
            </a:pPr>
            <a:endParaRPr lang="de-DE" sz="2000" dirty="0"/>
          </a:p>
          <a:p>
            <a:pPr marL="449262" lvl="1" indent="0">
              <a:buNone/>
            </a:pPr>
            <a:endParaRPr lang="de-DE" sz="400" dirty="0"/>
          </a:p>
        </p:txBody>
      </p:sp>
      <p:sp>
        <p:nvSpPr>
          <p:cNvPr id="12" name="Inhaltsplatzhalter 5">
            <a:extLst>
              <a:ext uri="{FF2B5EF4-FFF2-40B4-BE49-F238E27FC236}">
                <a16:creationId xmlns:a16="http://schemas.microsoft.com/office/drawing/2014/main" id="{0F7EE1FA-C60C-4F27-A9FC-9314A02CD900}"/>
              </a:ext>
            </a:extLst>
          </p:cNvPr>
          <p:cNvSpPr txBox="1">
            <a:spLocks/>
          </p:cNvSpPr>
          <p:nvPr/>
        </p:nvSpPr>
        <p:spPr>
          <a:xfrm>
            <a:off x="595333" y="1814012"/>
            <a:ext cx="11001334" cy="89915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4492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1pPr>
            <a:lvl2pPr marL="898525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2pPr>
            <a:lvl3pPr marL="1341438" indent="-44291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3pPr>
            <a:lvl4pPr marL="1790700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4pPr>
            <a:lvl5pPr marL="22399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anose="05020102010507070707" pitchFamily="18" charset="2"/>
              <a:buNone/>
            </a:pPr>
            <a:r>
              <a:rPr lang="de-DE" sz="2400" dirty="0">
                <a:solidFill>
                  <a:srgbClr val="50BF60"/>
                </a:solidFill>
              </a:rPr>
              <a:t>Das sagen unsere IHK-Ausbildungsbotschafter/-innen</a:t>
            </a:r>
          </a:p>
        </p:txBody>
      </p:sp>
    </p:spTree>
    <p:extLst>
      <p:ext uri="{BB962C8B-B14F-4D97-AF65-F5344CB8AC3E}">
        <p14:creationId xmlns:p14="http://schemas.microsoft.com/office/powerpoint/2010/main" val="305376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10ADC6-4F99-74BD-39B4-ADD22B2364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Wie können Sie Ihr Kind </a:t>
            </a:r>
            <a:r>
              <a:rPr lang="de-D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zielgerichtet</a:t>
            </a:r>
            <a:r>
              <a:rPr lang="de-DE" dirty="0"/>
              <a:t> unterstützen?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A36B174-9155-8E77-AB9C-D0201A609F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Sehr gute </a:t>
            </a:r>
            <a:r>
              <a:rPr lang="de-DE" dirty="0" err="1"/>
              <a:t>informationsquellen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189495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BBE5CC50-B7BB-DA4C-06B2-A31CD1F63A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7434" y="1538811"/>
            <a:ext cx="6575365" cy="1541292"/>
          </a:xfrm>
        </p:spPr>
        <p:txBody>
          <a:bodyPr anchor="t">
            <a:normAutofit fontScale="90000"/>
          </a:bodyPr>
          <a:lstStyle/>
          <a:p>
            <a:r>
              <a:rPr lang="de-DE" sz="4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NEU:</a:t>
            </a:r>
            <a:r>
              <a:rPr lang="de-DE" sz="4400" dirty="0"/>
              <a:t> BO-Podcast für Eltern</a:t>
            </a:r>
            <a:br>
              <a:rPr lang="de-DE" sz="3700" dirty="0"/>
            </a:br>
            <a:endParaRPr lang="de-DE" sz="3700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CF621A4D-C7D4-347B-33A3-7D4F85C9A8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3420" y="61710"/>
            <a:ext cx="3093797" cy="6751320"/>
          </a:xfrm>
          <a:prstGeom prst="rect">
            <a:avLst/>
          </a:prstGeom>
          <a:ln w="1270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6E02C431-76B1-443F-9A46-FAF2CB034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984" y="4132328"/>
            <a:ext cx="1620460" cy="2373721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F947B020-7E75-4413-9C08-3177FEDB5656}"/>
              </a:ext>
            </a:extLst>
          </p:cNvPr>
          <p:cNvSpPr txBox="1"/>
          <p:nvPr/>
        </p:nvSpPr>
        <p:spPr>
          <a:xfrm>
            <a:off x="587434" y="2392903"/>
            <a:ext cx="6394379" cy="16596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de-DE" dirty="0"/>
              <a:t>→ in Kooperation mit der Nordwest-Mediengruppe</a:t>
            </a:r>
          </a:p>
          <a:p>
            <a:pPr>
              <a:lnSpc>
                <a:spcPct val="110000"/>
              </a:lnSpc>
            </a:pPr>
            <a:r>
              <a:rPr lang="de-DE" dirty="0"/>
              <a:t>→ mit Azubis, (Fach-)experten, Unternehmern</a:t>
            </a:r>
          </a:p>
          <a:p>
            <a:pPr>
              <a:lnSpc>
                <a:spcPct val="110000"/>
              </a:lnSpc>
            </a:pPr>
            <a:r>
              <a:rPr lang="de-DE" dirty="0"/>
              <a:t>→ realitätsnahe, echte Einblicke &amp; Hintergrundwissen</a:t>
            </a:r>
          </a:p>
          <a:p>
            <a:pPr>
              <a:lnSpc>
                <a:spcPct val="110000"/>
              </a:lnSpc>
            </a:pPr>
            <a:endParaRPr lang="de-DE" sz="2200" dirty="0"/>
          </a:p>
          <a:p>
            <a:pPr>
              <a:lnSpc>
                <a:spcPct val="110000"/>
              </a:lnSpc>
            </a:pPr>
            <a:r>
              <a:rPr lang="de-DE" dirty="0"/>
              <a:t>→ auf Spotify &amp; allen anderen gängigen Podcast-Plattformen</a:t>
            </a:r>
            <a:endParaRPr lang="de-DE" sz="2200" dirty="0"/>
          </a:p>
        </p:txBody>
      </p:sp>
    </p:spTree>
    <p:extLst>
      <p:ext uri="{BB962C8B-B14F-4D97-AF65-F5344CB8AC3E}">
        <p14:creationId xmlns:p14="http://schemas.microsoft.com/office/powerpoint/2010/main" val="19542423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27B6F9FC-F4E5-14D9-05A4-EF9206902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763" y="1356361"/>
            <a:ext cx="8353425" cy="899159"/>
          </a:xfrm>
        </p:spPr>
        <p:txBody>
          <a:bodyPr/>
          <a:lstStyle/>
          <a:p>
            <a:r>
              <a:rPr lang="en-US" dirty="0" err="1"/>
              <a:t>Freiwillige</a:t>
            </a:r>
            <a:r>
              <a:rPr lang="en-US" dirty="0"/>
              <a:t> </a:t>
            </a:r>
            <a:r>
              <a:rPr lang="en-US" dirty="0" err="1"/>
              <a:t>Praktika</a:t>
            </a:r>
            <a:r>
              <a:rPr lang="en-US" dirty="0"/>
              <a:t>, </a:t>
            </a:r>
            <a:r>
              <a:rPr lang="en-US" dirty="0" err="1"/>
              <a:t>Kurzpraktika</a:t>
            </a:r>
            <a:endParaRPr lang="en-US" dirty="0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098573C3-780D-4C44-F931-5CBE73EBC0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7636" r="2" b="2"/>
          <a:stretch>
            <a:fillRect/>
          </a:stretch>
        </p:blipFill>
        <p:spPr>
          <a:xfrm>
            <a:off x="766763" y="2795531"/>
            <a:ext cx="3622189" cy="25593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B27122D4-6E35-790E-92C0-D52243272261}"/>
              </a:ext>
            </a:extLst>
          </p:cNvPr>
          <p:cNvSpPr txBox="1">
            <a:spLocks/>
          </p:cNvSpPr>
          <p:nvPr/>
        </p:nvSpPr>
        <p:spPr>
          <a:xfrm>
            <a:off x="5213869" y="2738244"/>
            <a:ext cx="6117439" cy="291972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4492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1pPr>
            <a:lvl2pPr marL="898525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2pPr>
            <a:lvl3pPr marL="1341438" indent="-44291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3pPr>
            <a:lvl4pPr marL="1790700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4pPr>
            <a:lvl5pPr marL="22399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2000" dirty="0"/>
              <a:t>Nachweislich der beste Weg, um herauszufinden wo die </a:t>
            </a:r>
            <a:r>
              <a:rPr lang="de-DE" sz="2000" b="1" dirty="0"/>
              <a:t>persönlichen Stärken, Schwächen </a:t>
            </a:r>
            <a:r>
              <a:rPr lang="de-DE" sz="2000" dirty="0"/>
              <a:t>und Präferenzen liegen &amp;</a:t>
            </a:r>
          </a:p>
          <a:p>
            <a:r>
              <a:rPr lang="de-DE" sz="2000" dirty="0"/>
              <a:t>wie meine </a:t>
            </a:r>
            <a:r>
              <a:rPr lang="de-DE" sz="2000" b="1" dirty="0"/>
              <a:t>Arbeitsumgebung</a:t>
            </a:r>
            <a:r>
              <a:rPr lang="de-DE" sz="2000" dirty="0"/>
              <a:t> aussieht(!)</a:t>
            </a:r>
          </a:p>
          <a:p>
            <a:endParaRPr lang="de-DE" sz="2000" b="1" dirty="0"/>
          </a:p>
          <a:p>
            <a:r>
              <a:rPr lang="de-DE" sz="2000" b="1" dirty="0"/>
              <a:t>„</a:t>
            </a:r>
            <a:r>
              <a:rPr lang="de-DE" sz="2000" dirty="0"/>
              <a:t>Man kann über alles nachdenken, aber man weiß erst wie es ist, wenn man es gemacht hat</a:t>
            </a:r>
            <a:r>
              <a:rPr lang="de-DE" sz="2000" b="1" dirty="0"/>
              <a:t>“</a:t>
            </a:r>
          </a:p>
          <a:p>
            <a:endParaRPr lang="de-DE" sz="2000" dirty="0"/>
          </a:p>
          <a:p>
            <a:endParaRPr lang="de-DE" sz="2000" dirty="0"/>
          </a:p>
          <a:p>
            <a:pPr marL="449262" lvl="1" indent="0">
              <a:buFont typeface="Wingdings 2" panose="05020102010507070707" pitchFamily="18" charset="2"/>
              <a:buNone/>
            </a:pPr>
            <a:endParaRPr lang="de-DE" sz="400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C2534542-0560-8949-F85A-0797050EBE77}"/>
              </a:ext>
            </a:extLst>
          </p:cNvPr>
          <p:cNvSpPr txBox="1"/>
          <p:nvPr/>
        </p:nvSpPr>
        <p:spPr>
          <a:xfrm>
            <a:off x="9760536" y="6151066"/>
            <a:ext cx="1605952" cy="4667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2400" b="1" dirty="0"/>
              <a:t>Tipp Nr. 1</a:t>
            </a:r>
          </a:p>
        </p:txBody>
      </p:sp>
      <p:pic>
        <p:nvPicPr>
          <p:cNvPr id="10" name="Picture 2" descr="Feuer Flamme Logo - Kostenlose Vektorgrafik auf Pixabay">
            <a:extLst>
              <a:ext uri="{FF2B5EF4-FFF2-40B4-BE49-F238E27FC236}">
                <a16:creationId xmlns:a16="http://schemas.microsoft.com/office/drawing/2014/main" id="{0EDEE9E1-BFEC-50F3-5D59-0F8CFEAA1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625" y="5965178"/>
            <a:ext cx="367835" cy="57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499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8F983D-9612-54F1-E17C-23B18210B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Plattformen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102FB6D-770E-8DE2-B2E2-F96293044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7764" y="4501439"/>
            <a:ext cx="1661307" cy="168614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239CB5C6-D22C-88CB-1477-A6E27229AC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3" y="2255520"/>
            <a:ext cx="6780554" cy="1609964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C516C408-31DE-21FF-9B42-300EF0B357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34" y="4501439"/>
            <a:ext cx="5845244" cy="1229866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B78364F0-1F6F-0337-6B1C-31C152DFC3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16004" y="2064517"/>
            <a:ext cx="1661307" cy="1679944"/>
          </a:xfrm>
          <a:prstGeom prst="rect">
            <a:avLst/>
          </a:prstGeom>
        </p:spPr>
      </p:pic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88810425-75B2-893C-28F1-B65407D93FD3}"/>
              </a:ext>
            </a:extLst>
          </p:cNvPr>
          <p:cNvCxnSpPr/>
          <p:nvPr/>
        </p:nvCxnSpPr>
        <p:spPr>
          <a:xfrm>
            <a:off x="492296" y="4269545"/>
            <a:ext cx="109799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feld 12">
            <a:extLst>
              <a:ext uri="{FF2B5EF4-FFF2-40B4-BE49-F238E27FC236}">
                <a16:creationId xmlns:a16="http://schemas.microsoft.com/office/drawing/2014/main" id="{C735ECDA-4811-E2A4-C4E8-978229773477}"/>
              </a:ext>
            </a:extLst>
          </p:cNvPr>
          <p:cNvSpPr txBox="1"/>
          <p:nvPr/>
        </p:nvSpPr>
        <p:spPr>
          <a:xfrm>
            <a:off x="7152117" y="3834041"/>
            <a:ext cx="3936142" cy="435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2200" dirty="0"/>
              <a:t>www.schulpraktikumsfinder.de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CA674CB1-7CCF-468D-F891-9AC4A85817C2}"/>
              </a:ext>
            </a:extLst>
          </p:cNvPr>
          <p:cNvSpPr txBox="1"/>
          <p:nvPr/>
        </p:nvSpPr>
        <p:spPr>
          <a:xfrm>
            <a:off x="8328185" y="6187582"/>
            <a:ext cx="2817438" cy="435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2200" dirty="0"/>
              <a:t>www.deinjobfuchs.de</a:t>
            </a:r>
          </a:p>
        </p:txBody>
      </p:sp>
    </p:spTree>
    <p:extLst>
      <p:ext uri="{BB962C8B-B14F-4D97-AF65-F5344CB8AC3E}">
        <p14:creationId xmlns:p14="http://schemas.microsoft.com/office/powerpoint/2010/main" val="41706477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296BE5C3-1452-9388-0063-F75F4B32D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Ausbildungsplatzsuche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E66F7028-87D5-D1E4-E936-A727B63EB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63" y="2208733"/>
            <a:ext cx="5521569" cy="1469756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100FBEBA-CD61-4E31-2449-7BB1B5C45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3619" y="1983300"/>
            <a:ext cx="1785128" cy="1773721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9D40C257-5C05-5F40-4D50-D159CB025F65}"/>
              </a:ext>
            </a:extLst>
          </p:cNvPr>
          <p:cNvSpPr txBox="1"/>
          <p:nvPr/>
        </p:nvSpPr>
        <p:spPr>
          <a:xfrm>
            <a:off x="8076338" y="3757021"/>
            <a:ext cx="3260893" cy="435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de-DE" sz="2200" dirty="0"/>
              <a:t>www.wjo-durchstarter.de</a:t>
            </a:r>
          </a:p>
        </p:txBody>
      </p:sp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E3342D9E-E534-56B9-704D-306176F160CA}"/>
              </a:ext>
            </a:extLst>
          </p:cNvPr>
          <p:cNvCxnSpPr/>
          <p:nvPr/>
        </p:nvCxnSpPr>
        <p:spPr>
          <a:xfrm>
            <a:off x="521051" y="4355809"/>
            <a:ext cx="109799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Grafik 10">
            <a:extLst>
              <a:ext uri="{FF2B5EF4-FFF2-40B4-BE49-F238E27FC236}">
                <a16:creationId xmlns:a16="http://schemas.microsoft.com/office/drawing/2014/main" id="{ED04B8CC-89C9-4A7C-3422-E0FF368AEB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0550" y="4519094"/>
            <a:ext cx="1788197" cy="1810904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953D161D-5DFF-BF3F-A9EB-F04BA251673F}"/>
              </a:ext>
            </a:extLst>
          </p:cNvPr>
          <p:cNvSpPr txBox="1"/>
          <p:nvPr/>
        </p:nvSpPr>
        <p:spPr>
          <a:xfrm>
            <a:off x="5794844" y="6292814"/>
            <a:ext cx="5706114" cy="4355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de-DE" sz="2200" dirty="0"/>
              <a:t>www.meine-ausbildung-in-niedersachsen.de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5C354961-8409-6369-BE56-6369DE8909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595" y="4474877"/>
            <a:ext cx="6941389" cy="1759294"/>
          </a:xfrm>
          <a:prstGeom prst="rect">
            <a:avLst/>
          </a:prstGeom>
        </p:spPr>
      </p:pic>
      <p:sp>
        <p:nvSpPr>
          <p:cNvPr id="17" name="Textfeld 16">
            <a:extLst>
              <a:ext uri="{FF2B5EF4-FFF2-40B4-BE49-F238E27FC236}">
                <a16:creationId xmlns:a16="http://schemas.microsoft.com/office/drawing/2014/main" id="{8160EFE8-1C8B-4C5B-C754-FBE48BBAD605}"/>
              </a:ext>
            </a:extLst>
          </p:cNvPr>
          <p:cNvSpPr txBox="1"/>
          <p:nvPr/>
        </p:nvSpPr>
        <p:spPr>
          <a:xfrm>
            <a:off x="2618692" y="4895940"/>
            <a:ext cx="5457646" cy="1057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6000" dirty="0">
                <a:solidFill>
                  <a:srgbClr val="FFC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Black" panose="020F0502020204030204" pitchFamily="18" charset="0"/>
                <a:ea typeface="ADLaM Display" panose="020F0502020204030204" pitchFamily="2" charset="0"/>
                <a:cs typeface="ADLaM Display" panose="020F0502020204030204" pitchFamily="2" charset="0"/>
              </a:rPr>
              <a:t>20.534</a:t>
            </a:r>
          </a:p>
        </p:txBody>
      </p:sp>
    </p:spTree>
    <p:extLst>
      <p:ext uri="{BB962C8B-B14F-4D97-AF65-F5344CB8AC3E}">
        <p14:creationId xmlns:p14="http://schemas.microsoft.com/office/powerpoint/2010/main" val="4063798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Untertitel 18">
            <a:extLst>
              <a:ext uri="{FF2B5EF4-FFF2-40B4-BE49-F238E27FC236}">
                <a16:creationId xmlns:a16="http://schemas.microsoft.com/office/drawing/2014/main" id="{E96C8A13-1684-4C2E-BA9C-77E17DCA0948}"/>
              </a:ext>
            </a:extLst>
          </p:cNvPr>
          <p:cNvSpPr txBox="1">
            <a:spLocks/>
          </p:cNvSpPr>
          <p:nvPr/>
        </p:nvSpPr>
        <p:spPr>
          <a:xfrm>
            <a:off x="290027" y="1788201"/>
            <a:ext cx="12086647" cy="72970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4492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1pPr>
            <a:lvl2pPr marL="898525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2pPr>
            <a:lvl3pPr marL="1341438" indent="-44291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3pPr>
            <a:lvl4pPr marL="1790700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4pPr>
            <a:lvl5pPr marL="22399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de-DE" dirty="0">
              <a:solidFill>
                <a:srgbClr val="56BD66"/>
              </a:solidFill>
              <a:latin typeface="+mj-lt"/>
            </a:endParaRPr>
          </a:p>
          <a:p>
            <a:pPr marL="0" indent="0">
              <a:spcBef>
                <a:spcPts val="0"/>
              </a:spcBef>
              <a:buNone/>
            </a:pPr>
            <a:endParaRPr lang="de-DE" dirty="0">
              <a:solidFill>
                <a:srgbClr val="56BD66"/>
              </a:solidFill>
              <a:latin typeface="+mj-lt"/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1D80557A-FCC4-4370-B9C6-B1CDF1531E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37" y="1907056"/>
            <a:ext cx="4383207" cy="4383207"/>
          </a:xfrm>
          <a:prstGeom prst="rect">
            <a:avLst/>
          </a:prstGeom>
          <a:solidFill>
            <a:srgbClr val="000000">
              <a:shade val="95000"/>
            </a:srgbClr>
          </a:solidFill>
          <a:ln w="952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6" name="Titel 2">
            <a:extLst>
              <a:ext uri="{FF2B5EF4-FFF2-40B4-BE49-F238E27FC236}">
                <a16:creationId xmlns:a16="http://schemas.microsoft.com/office/drawing/2014/main" id="{8D07A3AE-3B2B-19D3-438E-D2F32AAE8FD3}"/>
              </a:ext>
            </a:extLst>
          </p:cNvPr>
          <p:cNvSpPr txBox="1">
            <a:spLocks/>
          </p:cNvSpPr>
          <p:nvPr/>
        </p:nvSpPr>
        <p:spPr>
          <a:xfrm>
            <a:off x="683374" y="1253893"/>
            <a:ext cx="8353425" cy="89915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/>
              <a:t>Bundeskampagne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82F7F4ED-FBD0-3887-17AA-AD2342D3F8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0983" y="1907055"/>
            <a:ext cx="4383208" cy="4383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26876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>
            <a:extLst>
              <a:ext uri="{FF2B5EF4-FFF2-40B4-BE49-F238E27FC236}">
                <a16:creationId xmlns:a16="http://schemas.microsoft.com/office/drawing/2014/main" id="{E3656288-7BD2-ED0B-9B35-9CEAE2224FC1}"/>
              </a:ext>
            </a:extLst>
          </p:cNvPr>
          <p:cNvSpPr txBox="1"/>
          <p:nvPr/>
        </p:nvSpPr>
        <p:spPr>
          <a:xfrm>
            <a:off x="5078361" y="2773158"/>
            <a:ext cx="5870088" cy="2498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de-DE" sz="2400" b="1" dirty="0"/>
              <a:t>Veränderte Bewerbungskriterien</a:t>
            </a:r>
          </a:p>
          <a:p>
            <a:pPr>
              <a:lnSpc>
                <a:spcPct val="110000"/>
              </a:lnSpc>
            </a:pPr>
            <a:endParaRPr lang="de-DE" sz="2400" dirty="0"/>
          </a:p>
          <a:p>
            <a:pPr marL="457200" indent="-457200">
              <a:lnSpc>
                <a:spcPct val="110000"/>
              </a:lnSpc>
              <a:buFont typeface="+mj-lt"/>
              <a:buAutoNum type="arabicPeriod"/>
            </a:pPr>
            <a:r>
              <a:rPr lang="de-DE" sz="2400" dirty="0"/>
              <a:t>(unentschuldigte) Fehltage</a:t>
            </a:r>
          </a:p>
          <a:p>
            <a:pPr marL="457200" indent="-457200">
              <a:lnSpc>
                <a:spcPct val="110000"/>
              </a:lnSpc>
              <a:buFont typeface="+mj-lt"/>
              <a:buAutoNum type="arabicPeriod"/>
            </a:pPr>
            <a:r>
              <a:rPr lang="de-DE" sz="2400" dirty="0"/>
              <a:t>Arbeits- und Sozialverhalten</a:t>
            </a:r>
          </a:p>
          <a:p>
            <a:pPr marL="457200" indent="-457200">
              <a:lnSpc>
                <a:spcPct val="110000"/>
              </a:lnSpc>
              <a:buFont typeface="+mj-lt"/>
              <a:buAutoNum type="arabicPeriod"/>
            </a:pPr>
            <a:r>
              <a:rPr lang="de-DE" sz="2400" dirty="0"/>
              <a:t>Personaler: Passen wir zusammen?</a:t>
            </a:r>
          </a:p>
          <a:p>
            <a:pPr marL="457200" indent="-457200">
              <a:lnSpc>
                <a:spcPct val="110000"/>
              </a:lnSpc>
              <a:buFont typeface="+mj-lt"/>
              <a:buAutoNum type="arabicPeriod"/>
            </a:pPr>
            <a:r>
              <a:rPr lang="de-DE" sz="2400" dirty="0"/>
              <a:t>Noten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7C3D114D-E2AD-6A94-1868-06DAB6BDEE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63" y="2773158"/>
            <a:ext cx="3108960" cy="3113100"/>
          </a:xfrm>
          <a:prstGeom prst="rect">
            <a:avLst/>
          </a:prstGeom>
          <a:solidFill>
            <a:srgbClr val="000000">
              <a:shade val="95000"/>
            </a:srgbClr>
          </a:solidFill>
          <a:ln w="952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11" name="Titel 3">
            <a:extLst>
              <a:ext uri="{FF2B5EF4-FFF2-40B4-BE49-F238E27FC236}">
                <a16:creationId xmlns:a16="http://schemas.microsoft.com/office/drawing/2014/main" id="{AE6BE117-191F-8383-7861-5A6D7BB17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763" y="1356361"/>
            <a:ext cx="8353425" cy="899159"/>
          </a:xfrm>
        </p:spPr>
        <p:txBody>
          <a:bodyPr/>
          <a:lstStyle/>
          <a:p>
            <a:r>
              <a:rPr lang="de-DE" dirty="0"/>
              <a:t>Veränderte Bewerbungskriterien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EF2F7A69-EA6C-BF86-218F-9EFA69FDE700}"/>
              </a:ext>
            </a:extLst>
          </p:cNvPr>
          <p:cNvSpPr txBox="1"/>
          <p:nvPr/>
        </p:nvSpPr>
        <p:spPr>
          <a:xfrm>
            <a:off x="9803148" y="6072146"/>
            <a:ext cx="1605952" cy="4667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2400" b="1" dirty="0"/>
              <a:t>Tipp Nr. 2</a:t>
            </a:r>
          </a:p>
        </p:txBody>
      </p:sp>
      <p:pic>
        <p:nvPicPr>
          <p:cNvPr id="13" name="Picture 2" descr="Feuer Flamme Logo - Kostenlose Vektorgrafik auf Pixabay">
            <a:extLst>
              <a:ext uri="{FF2B5EF4-FFF2-40B4-BE49-F238E27FC236}">
                <a16:creationId xmlns:a16="http://schemas.microsoft.com/office/drawing/2014/main" id="{D4968277-34FA-F580-CB60-5FA580980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5237" y="5886258"/>
            <a:ext cx="367835" cy="57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08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9C6694E3-2783-DFC0-BD95-DD1644D3B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</a:t>
            </a:r>
            <a:r>
              <a:rPr lang="de-DE" dirty="0"/>
              <a:t>-Ausbildungsbetriebe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1F3C7D1D-5F5E-DFD0-B7BB-E400160734EC}"/>
              </a:ext>
            </a:extLst>
          </p:cNvPr>
          <p:cNvSpPr txBox="1"/>
          <p:nvPr/>
        </p:nvSpPr>
        <p:spPr>
          <a:xfrm>
            <a:off x="9800792" y="6082055"/>
            <a:ext cx="1605952" cy="4667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2400" b="1" dirty="0"/>
              <a:t>Tipp Nr. 3</a:t>
            </a:r>
          </a:p>
        </p:txBody>
      </p:sp>
      <p:pic>
        <p:nvPicPr>
          <p:cNvPr id="5" name="Picture 2" descr="Feuer Flamme Logo - Kostenlose Vektorgrafik auf Pixabay">
            <a:extLst>
              <a:ext uri="{FF2B5EF4-FFF2-40B4-BE49-F238E27FC236}">
                <a16:creationId xmlns:a16="http://schemas.microsoft.com/office/drawing/2014/main" id="{5A494633-FC82-6ACD-EDD9-23304D314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2881" y="5896167"/>
            <a:ext cx="367835" cy="57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8C443E55-F76E-6050-06A8-6221D4E2D5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253" y="2255520"/>
            <a:ext cx="3603547" cy="2691807"/>
          </a:xfrm>
          <a:prstGeom prst="rect">
            <a:avLst/>
          </a:prstGeom>
          <a:solidFill>
            <a:srgbClr val="000000">
              <a:shade val="95000"/>
            </a:srgbClr>
          </a:solidFill>
          <a:ln w="952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9B2B98ED-972C-3007-E104-6C95A0EC63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9588" y="2329985"/>
            <a:ext cx="2648849" cy="266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8632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763AB76C-FB53-1583-37BF-9E613A7308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8815" y="1182028"/>
            <a:ext cx="1008112" cy="955839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D413E47E-C5AC-8206-6DBA-92A1F56606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1550" y="1137742"/>
            <a:ext cx="2609850" cy="1000125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0F298961-C21D-63D4-0910-BABD83746C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3411" y="2470005"/>
            <a:ext cx="1917989" cy="1917989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24E2466B-D9F1-619A-CFFF-C3D49EDD9492}"/>
              </a:ext>
            </a:extLst>
          </p:cNvPr>
          <p:cNvSpPr txBox="1"/>
          <p:nvPr/>
        </p:nvSpPr>
        <p:spPr>
          <a:xfrm>
            <a:off x="841526" y="1234095"/>
            <a:ext cx="5870088" cy="1313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de-DE" sz="2600" b="1" u="sng" dirty="0"/>
              <a:t>Bundesagentur für Arbeit</a:t>
            </a:r>
          </a:p>
          <a:p>
            <a:pPr>
              <a:lnSpc>
                <a:spcPct val="110000"/>
              </a:lnSpc>
            </a:pPr>
            <a:endParaRPr lang="de-DE" sz="2400" b="1" dirty="0"/>
          </a:p>
          <a:p>
            <a:pPr>
              <a:lnSpc>
                <a:spcPct val="110000"/>
              </a:lnSpc>
            </a:pPr>
            <a:endParaRPr lang="de-DE" sz="2400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500D716-09B5-81B3-52AE-669B5BCA4431}"/>
              </a:ext>
            </a:extLst>
          </p:cNvPr>
          <p:cNvSpPr txBox="1"/>
          <p:nvPr/>
        </p:nvSpPr>
        <p:spPr>
          <a:xfrm>
            <a:off x="856022" y="1756300"/>
            <a:ext cx="5990215" cy="2836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400" dirty="0"/>
              <a:t>Check U – Das Erkundungstool</a:t>
            </a:r>
          </a:p>
          <a:p>
            <a:pPr>
              <a:lnSpc>
                <a:spcPct val="110000"/>
              </a:lnSpc>
            </a:pPr>
            <a:r>
              <a:rPr lang="de-DE" sz="2000" dirty="0"/>
              <a:t>→ welche Ausbildung/ Studium passt zu mir?</a:t>
            </a:r>
          </a:p>
          <a:p>
            <a:pPr>
              <a:lnSpc>
                <a:spcPct val="110000"/>
              </a:lnSpc>
            </a:pPr>
            <a:r>
              <a:rPr lang="de-DE" sz="2000" dirty="0"/>
              <a:t>→ wo liegen meine Stärken und Schwächen?</a:t>
            </a:r>
          </a:p>
          <a:p>
            <a:pPr>
              <a:lnSpc>
                <a:spcPct val="110000"/>
              </a:lnSpc>
            </a:pPr>
            <a:endParaRPr lang="de-DE" sz="1600" dirty="0"/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400" dirty="0"/>
              <a:t>Leitfaden </a:t>
            </a:r>
          </a:p>
          <a:p>
            <a:pPr>
              <a:lnSpc>
                <a:spcPct val="110000"/>
              </a:lnSpc>
            </a:pPr>
            <a:r>
              <a:rPr lang="de-DE" sz="2000" dirty="0"/>
              <a:t>→ Bewerbungsunterlagen + Bewerbungsgespräch</a:t>
            </a:r>
          </a:p>
          <a:p>
            <a:pPr>
              <a:lnSpc>
                <a:spcPct val="110000"/>
              </a:lnSpc>
            </a:pPr>
            <a:endParaRPr lang="de-DE" sz="1600" dirty="0"/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400" dirty="0"/>
              <a:t>Berufsberatung vor Ort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098C1478-9CFD-379A-BC93-CC2B7635BCBB}"/>
              </a:ext>
            </a:extLst>
          </p:cNvPr>
          <p:cNvSpPr txBox="1"/>
          <p:nvPr/>
        </p:nvSpPr>
        <p:spPr>
          <a:xfrm>
            <a:off x="856022" y="5182117"/>
            <a:ext cx="5870088" cy="1313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de-DE" sz="2600" b="1" u="sng" dirty="0"/>
              <a:t>Ausbildung.de</a:t>
            </a:r>
          </a:p>
          <a:p>
            <a:pPr>
              <a:lnSpc>
                <a:spcPct val="110000"/>
              </a:lnSpc>
            </a:pPr>
            <a:endParaRPr lang="de-DE" sz="2400" b="1" dirty="0"/>
          </a:p>
          <a:p>
            <a:pPr>
              <a:lnSpc>
                <a:spcPct val="110000"/>
              </a:lnSpc>
            </a:pPr>
            <a:endParaRPr lang="de-DE" sz="2400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B859EE99-868F-21BD-4940-58C130708602}"/>
              </a:ext>
            </a:extLst>
          </p:cNvPr>
          <p:cNvSpPr txBox="1"/>
          <p:nvPr/>
        </p:nvSpPr>
        <p:spPr>
          <a:xfrm>
            <a:off x="9800792" y="6082055"/>
            <a:ext cx="1605952" cy="4667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2400" b="1" dirty="0"/>
              <a:t>Tipp Nr. 4</a:t>
            </a:r>
          </a:p>
        </p:txBody>
      </p:sp>
      <p:pic>
        <p:nvPicPr>
          <p:cNvPr id="13" name="Picture 2" descr="Feuer Flamme Logo - Kostenlose Vektorgrafik auf Pixabay">
            <a:extLst>
              <a:ext uri="{FF2B5EF4-FFF2-40B4-BE49-F238E27FC236}">
                <a16:creationId xmlns:a16="http://schemas.microsoft.com/office/drawing/2014/main" id="{27E2247F-B3BF-039A-B5AC-88CCA413A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2881" y="5896167"/>
            <a:ext cx="367835" cy="57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557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>
            <a:extLst>
              <a:ext uri="{FF2B5EF4-FFF2-40B4-BE49-F238E27FC236}">
                <a16:creationId xmlns:a16="http://schemas.microsoft.com/office/drawing/2014/main" id="{94AA7DDD-538E-4A00-BCAE-C7F2E7E19131}"/>
              </a:ext>
            </a:extLst>
          </p:cNvPr>
          <p:cNvSpPr txBox="1">
            <a:spLocks/>
          </p:cNvSpPr>
          <p:nvPr/>
        </p:nvSpPr>
        <p:spPr>
          <a:xfrm>
            <a:off x="1015994" y="9784"/>
            <a:ext cx="11363246" cy="89915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e-DE" dirty="0"/>
              <a:t>DQR – </a:t>
            </a:r>
          </a:p>
          <a:p>
            <a:pPr algn="ctr"/>
            <a:r>
              <a:rPr lang="de-DE" dirty="0"/>
              <a:t>Deutscher Qualifizierungsrahmen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D4A51B4-91F0-4EA9-9442-F00F09221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529" y="1380508"/>
            <a:ext cx="7716395" cy="543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0630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309A1F-B735-4573-3105-C318B0929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642" y="1543282"/>
            <a:ext cx="6267589" cy="899159"/>
          </a:xfrm>
        </p:spPr>
        <p:txBody>
          <a:bodyPr/>
          <a:lstStyle/>
          <a:p>
            <a:r>
              <a:rPr lang="de-DE" dirty="0"/>
              <a:t>Ansprechpartnerin</a:t>
            </a:r>
          </a:p>
        </p:txBody>
      </p:sp>
      <p:pic>
        <p:nvPicPr>
          <p:cNvPr id="9" name="Bildplatzhalter 8">
            <a:extLst>
              <a:ext uri="{FF2B5EF4-FFF2-40B4-BE49-F238E27FC236}">
                <a16:creationId xmlns:a16="http://schemas.microsoft.com/office/drawing/2014/main" id="{F7E4103D-FB56-40B3-AF3A-4B98C8CD7C9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4" b="5574"/>
          <a:stretch>
            <a:fillRect/>
          </a:stretch>
        </p:blipFill>
        <p:spPr>
          <a:xfrm>
            <a:off x="726642" y="2610119"/>
            <a:ext cx="3633115" cy="2422077"/>
          </a:xfrm>
          <a:prstGeom prst="rect">
            <a:avLst/>
          </a:prstGeom>
          <a:solidFill>
            <a:srgbClr val="000000">
              <a:shade val="95000"/>
            </a:srgbClr>
          </a:solidFill>
          <a:ln w="952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568A777-06A2-7271-6A8F-AF72A60BC99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810959" y="2610119"/>
            <a:ext cx="5179930" cy="593258"/>
          </a:xfrm>
        </p:spPr>
        <p:txBody>
          <a:bodyPr/>
          <a:lstStyle/>
          <a:p>
            <a:r>
              <a:rPr lang="de-DE" dirty="0"/>
              <a:t>Sabrina </a:t>
            </a:r>
            <a:r>
              <a:rPr lang="de-DE" dirty="0" err="1"/>
              <a:t>Roß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0F48CB2-2A5D-1812-EC14-F0519940F70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810959" y="3318409"/>
            <a:ext cx="5179930" cy="593257"/>
          </a:xfrm>
        </p:spPr>
        <p:txBody>
          <a:bodyPr/>
          <a:lstStyle/>
          <a:p>
            <a:r>
              <a:rPr lang="de-DE" dirty="0"/>
              <a:t>Aus- und Weiterbildung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4C50BE26-DF00-27B6-4AB9-97072BF397E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287614" y="4032268"/>
            <a:ext cx="4703275" cy="387193"/>
          </a:xfrm>
        </p:spPr>
        <p:txBody>
          <a:bodyPr/>
          <a:lstStyle/>
          <a:p>
            <a:r>
              <a:rPr lang="de-DE" dirty="0"/>
              <a:t>0441 2220-471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2D977D3D-8409-5D16-7886-5029B6701C2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287614" y="4526216"/>
            <a:ext cx="4703275" cy="387193"/>
          </a:xfrm>
        </p:spPr>
        <p:txBody>
          <a:bodyPr/>
          <a:lstStyle/>
          <a:p>
            <a:r>
              <a:rPr lang="de-DE" dirty="0"/>
              <a:t>sabrina.ross@oldenburg.ihk.de</a:t>
            </a:r>
          </a:p>
        </p:txBody>
      </p:sp>
      <p:pic>
        <p:nvPicPr>
          <p:cNvPr id="10" name="Grafik 9" descr="E-Mail Silhouette">
            <a:extLst>
              <a:ext uri="{FF2B5EF4-FFF2-40B4-BE49-F238E27FC236}">
                <a16:creationId xmlns:a16="http://schemas.microsoft.com/office/drawing/2014/main" id="{4538B999-DFE0-1411-10B3-9B9B61DAF5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32385" y="4444707"/>
            <a:ext cx="497456" cy="468702"/>
          </a:xfrm>
          <a:prstGeom prst="rect">
            <a:avLst/>
          </a:prstGeom>
        </p:spPr>
      </p:pic>
      <p:pic>
        <p:nvPicPr>
          <p:cNvPr id="12" name="Grafik 11" descr="Freisprechanlage Silhouette">
            <a:extLst>
              <a:ext uri="{FF2B5EF4-FFF2-40B4-BE49-F238E27FC236}">
                <a16:creationId xmlns:a16="http://schemas.microsoft.com/office/drawing/2014/main" id="{8E1B6DCF-CEF7-B0F8-E6ED-8C4C1F51F3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32385" y="3854283"/>
            <a:ext cx="593258" cy="593258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18D94A5D-9192-95D0-BA4C-41DEEDDFBB8C}"/>
              </a:ext>
            </a:extLst>
          </p:cNvPr>
          <p:cNvSpPr/>
          <p:nvPr/>
        </p:nvSpPr>
        <p:spPr>
          <a:xfrm>
            <a:off x="6423804" y="5227608"/>
            <a:ext cx="1184694" cy="12479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de-DE" sz="2200"/>
          </a:p>
        </p:txBody>
      </p:sp>
    </p:spTree>
    <p:extLst>
      <p:ext uri="{BB962C8B-B14F-4D97-AF65-F5344CB8AC3E}">
        <p14:creationId xmlns:p14="http://schemas.microsoft.com/office/powerpoint/2010/main" val="10807200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>
            <a:extLst>
              <a:ext uri="{FF2B5EF4-FFF2-40B4-BE49-F238E27FC236}">
                <a16:creationId xmlns:a16="http://schemas.microsoft.com/office/drawing/2014/main" id="{612B8326-D83F-472D-AC59-E148228329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826" y="2458263"/>
            <a:ext cx="11851173" cy="3671887"/>
          </a:xfrm>
        </p:spPr>
        <p:txBody>
          <a:bodyPr/>
          <a:lstStyle/>
          <a:p>
            <a:r>
              <a:rPr lang="de-DE" sz="2000" b="1" dirty="0"/>
              <a:t>Fachkräfte-Team</a:t>
            </a:r>
            <a:r>
              <a:rPr lang="de-DE" sz="2000" dirty="0"/>
              <a:t>: versch. Projekte: TOP Ausbildung, BO, Geflüchtete &amp; Migranten, Anerkennung</a:t>
            </a:r>
            <a:endParaRPr lang="de-DE" sz="2000" b="1" dirty="0"/>
          </a:p>
          <a:p>
            <a:endParaRPr lang="de-DE" sz="2000" dirty="0"/>
          </a:p>
          <a:p>
            <a:r>
              <a:rPr lang="de-DE" sz="2000" b="1" dirty="0"/>
              <a:t>Team Vertragswesen: </a:t>
            </a:r>
            <a:r>
              <a:rPr lang="de-DE" sz="2000" dirty="0"/>
              <a:t>Vertragseintragungen/ Ausbildungsverträge</a:t>
            </a:r>
          </a:p>
          <a:p>
            <a:r>
              <a:rPr lang="de-DE" sz="2000" b="1" dirty="0">
                <a:solidFill>
                  <a:schemeClr val="accent6">
                    <a:lumMod val="75000"/>
                  </a:schemeClr>
                </a:solidFill>
              </a:rPr>
              <a:t>Team Ausbildungsberatung</a:t>
            </a:r>
            <a:r>
              <a:rPr lang="de-DE" sz="2000" dirty="0">
                <a:solidFill>
                  <a:schemeClr val="accent6">
                    <a:lumMod val="75000"/>
                  </a:schemeClr>
                </a:solidFill>
              </a:rPr>
              <a:t>: </a:t>
            </a:r>
            <a:r>
              <a:rPr lang="de-DE" sz="2000" dirty="0"/>
              <a:t>Betreuung von ca. 120 Berufen &amp; 2.638 aktiven Ausbildungsbetrieben im Oldenburger Land</a:t>
            </a:r>
          </a:p>
          <a:p>
            <a:r>
              <a:rPr lang="de-DE" sz="2000" b="1" dirty="0"/>
              <a:t>Team Prüfungskoordination: </a:t>
            </a:r>
            <a:r>
              <a:rPr lang="de-DE" sz="2000" dirty="0"/>
              <a:t>Gewerblich-technisch &amp; kaufmännisch</a:t>
            </a:r>
          </a:p>
          <a:p>
            <a:endParaRPr lang="de-DE" sz="2000" dirty="0"/>
          </a:p>
          <a:p>
            <a:r>
              <a:rPr lang="de-DE" sz="2000" b="1" dirty="0"/>
              <a:t>Team Weiterbildung</a:t>
            </a:r>
            <a:r>
              <a:rPr lang="de-DE" sz="2000" dirty="0"/>
              <a:t>: „Nach der Ausbildung ist vor der Weiterbildung“</a:t>
            </a:r>
          </a:p>
          <a:p>
            <a:endParaRPr lang="de-DE" sz="2000" dirty="0"/>
          </a:p>
          <a:p>
            <a:pPr marL="0" indent="0">
              <a:buNone/>
            </a:pPr>
            <a:r>
              <a:rPr lang="de-DE" sz="2000" dirty="0"/>
              <a:t>		</a:t>
            </a:r>
          </a:p>
          <a:p>
            <a:pPr marL="0" indent="0">
              <a:buNone/>
            </a:pPr>
            <a:r>
              <a:rPr lang="de-DE" sz="2000" dirty="0"/>
              <a:t>		</a:t>
            </a:r>
          </a:p>
          <a:p>
            <a:pPr marL="0" indent="0">
              <a:buNone/>
            </a:pPr>
            <a:endParaRPr lang="de-DE" sz="2000" dirty="0"/>
          </a:p>
          <a:p>
            <a:endParaRPr lang="de-DE" dirty="0"/>
          </a:p>
        </p:txBody>
      </p:sp>
      <p:sp>
        <p:nvSpPr>
          <p:cNvPr id="5" name="Titel 17">
            <a:extLst>
              <a:ext uri="{FF2B5EF4-FFF2-40B4-BE49-F238E27FC236}">
                <a16:creationId xmlns:a16="http://schemas.microsoft.com/office/drawing/2014/main" id="{B7B34031-7932-419A-B573-00DBE90B30FC}"/>
              </a:ext>
            </a:extLst>
          </p:cNvPr>
          <p:cNvSpPr txBox="1">
            <a:spLocks/>
          </p:cNvSpPr>
          <p:nvPr/>
        </p:nvSpPr>
        <p:spPr>
          <a:xfrm>
            <a:off x="-589280" y="1022502"/>
            <a:ext cx="12191999" cy="154129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e-DE" sz="4000" dirty="0"/>
              <a:t>Unsere Abteilung „Aus- und Weiterbildung“</a:t>
            </a:r>
            <a:br>
              <a:rPr lang="de-DE" sz="4000" dirty="0"/>
            </a:br>
            <a:endParaRPr lang="de-DE" sz="4000" dirty="0"/>
          </a:p>
        </p:txBody>
      </p:sp>
      <p:sp>
        <p:nvSpPr>
          <p:cNvPr id="6" name="Untertitel 18">
            <a:extLst>
              <a:ext uri="{FF2B5EF4-FFF2-40B4-BE49-F238E27FC236}">
                <a16:creationId xmlns:a16="http://schemas.microsoft.com/office/drawing/2014/main" id="{AC46153D-0AC1-4681-9AF8-AAD8EDF9638E}"/>
              </a:ext>
            </a:extLst>
          </p:cNvPr>
          <p:cNvSpPr txBox="1">
            <a:spLocks/>
          </p:cNvSpPr>
          <p:nvPr/>
        </p:nvSpPr>
        <p:spPr>
          <a:xfrm>
            <a:off x="-747060" y="1428297"/>
            <a:ext cx="8502126" cy="72970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4492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1pPr>
            <a:lvl2pPr marL="898525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2pPr>
            <a:lvl3pPr marL="1341438" indent="-44291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3pPr>
            <a:lvl4pPr marL="1790700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4pPr>
            <a:lvl5pPr marL="2239963" indent="-44926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Char char=""/>
              <a:defRPr sz="22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de-DE" dirty="0">
                <a:solidFill>
                  <a:srgbClr val="56BD66"/>
                </a:solidFill>
                <a:latin typeface="+mj-lt"/>
              </a:rPr>
              <a:t>Oldenburgische Industrie- und Handelskammer</a:t>
            </a:r>
          </a:p>
          <a:p>
            <a:pPr marL="0" indent="0" algn="ctr">
              <a:spcBef>
                <a:spcPts val="0"/>
              </a:spcBef>
              <a:buNone/>
            </a:pPr>
            <a:endParaRPr lang="de-DE" dirty="0">
              <a:solidFill>
                <a:srgbClr val="56BD66"/>
              </a:solidFill>
              <a:latin typeface="+mj-lt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541F5B33-079E-1A66-AA2E-AC6993CE22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423" y="206759"/>
            <a:ext cx="1780749" cy="66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089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 3">
            <a:extLst>
              <a:ext uri="{FF2B5EF4-FFF2-40B4-BE49-F238E27FC236}">
                <a16:creationId xmlns:a16="http://schemas.microsoft.com/office/drawing/2014/main" id="{934F16A2-8B2A-4846-A71C-A37E23C92DF1}"/>
              </a:ext>
            </a:extLst>
          </p:cNvPr>
          <p:cNvGraphicFramePr/>
          <p:nvPr/>
        </p:nvGraphicFramePr>
        <p:xfrm>
          <a:off x="2002715" y="1070385"/>
          <a:ext cx="8627633" cy="55240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feld 7">
            <a:extLst>
              <a:ext uri="{FF2B5EF4-FFF2-40B4-BE49-F238E27FC236}">
                <a16:creationId xmlns:a16="http://schemas.microsoft.com/office/drawing/2014/main" id="{D1F7D352-1986-43A3-99B4-076ECAC336D0}"/>
              </a:ext>
            </a:extLst>
          </p:cNvPr>
          <p:cNvSpPr txBox="1"/>
          <p:nvPr/>
        </p:nvSpPr>
        <p:spPr>
          <a:xfrm>
            <a:off x="8055685" y="222408"/>
            <a:ext cx="4577378" cy="2128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Rechtlicher Rahmen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Rechte &amp; Pflichten von Auszubildenden und dem Betrieb 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Berufsschulpflicht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Mindestvergütung</a:t>
            </a:r>
          </a:p>
          <a:p>
            <a:pPr algn="l">
              <a:lnSpc>
                <a:spcPct val="110000"/>
              </a:lnSpc>
            </a:pPr>
            <a:endParaRPr lang="de-DE" sz="2200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3F93B6CF-137D-42A1-A966-E0F92D7B733E}"/>
              </a:ext>
            </a:extLst>
          </p:cNvPr>
          <p:cNvSpPr txBox="1"/>
          <p:nvPr/>
        </p:nvSpPr>
        <p:spPr>
          <a:xfrm>
            <a:off x="8320145" y="5174433"/>
            <a:ext cx="3792067" cy="14200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Definiert die betrieblichen Ausbildungsinhalte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Vermittlung von Kenntnissen &amp; Fertigkeiten</a:t>
            </a:r>
          </a:p>
        </p:txBody>
      </p:sp>
      <p:pic>
        <p:nvPicPr>
          <p:cNvPr id="11" name="Grafik 10" descr="Linienpfeil: Kurve im Uhrzeigersinn">
            <a:extLst>
              <a:ext uri="{FF2B5EF4-FFF2-40B4-BE49-F238E27FC236}">
                <a16:creationId xmlns:a16="http://schemas.microsoft.com/office/drawing/2014/main" id="{8EA64650-D48D-49DB-98F9-428BA32D32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4146352">
            <a:off x="6877973" y="278198"/>
            <a:ext cx="857342" cy="1199482"/>
          </a:xfrm>
          <a:prstGeom prst="rect">
            <a:avLst/>
          </a:prstGeom>
        </p:spPr>
      </p:pic>
      <p:pic>
        <p:nvPicPr>
          <p:cNvPr id="14" name="Grafik 13" descr="Linienpfeil: Kurve im Uhrzeigersinn">
            <a:extLst>
              <a:ext uri="{FF2B5EF4-FFF2-40B4-BE49-F238E27FC236}">
                <a16:creationId xmlns:a16="http://schemas.microsoft.com/office/drawing/2014/main" id="{BE78074D-146D-4AA9-ACEA-1B956217B8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177334">
            <a:off x="9257812" y="4068767"/>
            <a:ext cx="857342" cy="1199482"/>
          </a:xfrm>
          <a:prstGeom prst="rect">
            <a:avLst/>
          </a:prstGeom>
        </p:spPr>
      </p:pic>
      <p:pic>
        <p:nvPicPr>
          <p:cNvPr id="17" name="Grafik 16" descr="Linienpfeil: Kurve gegen den Uhrzeigersinn">
            <a:extLst>
              <a:ext uri="{FF2B5EF4-FFF2-40B4-BE49-F238E27FC236}">
                <a16:creationId xmlns:a16="http://schemas.microsoft.com/office/drawing/2014/main" id="{3C8BE094-C415-470D-BE9F-B002D082B15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18215551">
            <a:off x="3938821" y="4866165"/>
            <a:ext cx="914400" cy="1230376"/>
          </a:xfrm>
          <a:prstGeom prst="rect">
            <a:avLst/>
          </a:prstGeom>
        </p:spPr>
      </p:pic>
      <p:sp>
        <p:nvSpPr>
          <p:cNvPr id="18" name="Textfeld 17">
            <a:extLst>
              <a:ext uri="{FF2B5EF4-FFF2-40B4-BE49-F238E27FC236}">
                <a16:creationId xmlns:a16="http://schemas.microsoft.com/office/drawing/2014/main" id="{A05788B4-803E-4A87-8926-AE07355EDDA6}"/>
              </a:ext>
            </a:extLst>
          </p:cNvPr>
          <p:cNvSpPr txBox="1"/>
          <p:nvPr/>
        </p:nvSpPr>
        <p:spPr>
          <a:xfrm>
            <a:off x="128196" y="5133008"/>
            <a:ext cx="3944471" cy="14200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Baut auf dem Ausbildungsrahmenplan auf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2000" dirty="0"/>
              <a:t>Ist auf den Betrieb/ Azubi angepasst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FAACDC49-F037-4F3B-AA5E-E04F1754F656}"/>
              </a:ext>
            </a:extLst>
          </p:cNvPr>
          <p:cNvSpPr txBox="1"/>
          <p:nvPr/>
        </p:nvSpPr>
        <p:spPr>
          <a:xfrm>
            <a:off x="0" y="1419678"/>
            <a:ext cx="5455921" cy="1353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1900" dirty="0"/>
              <a:t>Kultusministerien der Bundesländer 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1900" dirty="0"/>
              <a:t>Legt die theoretischen Inhalte der Berufsschulen fest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de-DE" sz="1900" dirty="0"/>
              <a:t>Einheitliche theoretische Grundlage</a:t>
            </a:r>
          </a:p>
        </p:txBody>
      </p:sp>
      <p:pic>
        <p:nvPicPr>
          <p:cNvPr id="23" name="Grafik 22" descr="Linienpfeil: Kurve im Uhrzeigersinn">
            <a:extLst>
              <a:ext uri="{FF2B5EF4-FFF2-40B4-BE49-F238E27FC236}">
                <a16:creationId xmlns:a16="http://schemas.microsoft.com/office/drawing/2014/main" id="{97D009E0-838B-4CBA-A0BE-1D49E4094C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21025039">
            <a:off x="2036623" y="2636750"/>
            <a:ext cx="857342" cy="119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73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CB522327-40BD-444B-8D6C-048EF4684E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125" y="2689487"/>
            <a:ext cx="10501873" cy="2919729"/>
          </a:xfrm>
        </p:spPr>
        <p:txBody>
          <a:bodyPr/>
          <a:lstStyle/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de-DE" sz="2000" dirty="0"/>
              <a:t>Vermittlung von notwendiger berufsbezogener </a:t>
            </a:r>
            <a:r>
              <a:rPr lang="de-D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Fachkompetenz</a:t>
            </a: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endParaRPr lang="de-DE" sz="1000" dirty="0"/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de-DE" sz="2000" dirty="0"/>
              <a:t>Eingliederung in den Arbeitsmarkt: </a:t>
            </a:r>
            <a:r>
              <a:rPr lang="de-D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Nachwuchsförderung, Fachkräftesicherung</a:t>
            </a:r>
            <a:r>
              <a:rPr lang="de-DE" sz="2000" b="1" dirty="0"/>
              <a:t>, </a:t>
            </a:r>
            <a:r>
              <a:rPr lang="de-DE" sz="2000" dirty="0"/>
              <a:t>Wettbewerbsfähigkeit der Betriebe</a:t>
            </a: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endParaRPr lang="de-DE" sz="1000" dirty="0"/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de-DE" sz="2000" dirty="0"/>
              <a:t>Förderung der </a:t>
            </a:r>
            <a:r>
              <a:rPr lang="de-D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persönlichen, sozialen &amp; methodischen </a:t>
            </a:r>
            <a:r>
              <a:rPr lang="de-D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Kompetenzen</a:t>
            </a: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endParaRPr lang="de-DE" sz="1000" dirty="0"/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de-DE" sz="2000" dirty="0"/>
              <a:t>Förderung des lebenslangen Lernens und </a:t>
            </a:r>
            <a:r>
              <a:rPr lang="de-DE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Weiterbildung</a:t>
            </a:r>
          </a:p>
          <a:p>
            <a:pPr marL="0" indent="0">
              <a:spcBef>
                <a:spcPts val="600"/>
              </a:spcBef>
              <a:buNone/>
            </a:pPr>
            <a:endParaRPr lang="de-DE" sz="2000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238D0A5C-3D76-4121-BFDF-52A1CF124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442" y="1356361"/>
            <a:ext cx="11201119" cy="899159"/>
          </a:xfrm>
        </p:spPr>
        <p:txBody>
          <a:bodyPr/>
          <a:lstStyle/>
          <a:p>
            <a:r>
              <a:rPr lang="de-DE" dirty="0"/>
              <a:t>Die allgemeinen Ziele einer Ausbildung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F163853-76E6-42F8-B954-A5F51F16F0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43" y="489849"/>
            <a:ext cx="1780749" cy="665611"/>
          </a:xfrm>
          <a:prstGeom prst="rect">
            <a:avLst/>
          </a:prstGeom>
        </p:spPr>
      </p:pic>
      <p:pic>
        <p:nvPicPr>
          <p:cNvPr id="20" name="Grafik 19">
            <a:extLst>
              <a:ext uri="{FF2B5EF4-FFF2-40B4-BE49-F238E27FC236}">
                <a16:creationId xmlns:a16="http://schemas.microsoft.com/office/drawing/2014/main" id="{06A1A3B4-B1A4-98EE-F728-ED9B801B5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5038" y="-124907"/>
            <a:ext cx="2858141" cy="2352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0829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1">
            <a:extLst>
              <a:ext uri="{FF2B5EF4-FFF2-40B4-BE49-F238E27FC236}">
                <a16:creationId xmlns:a16="http://schemas.microsoft.com/office/drawing/2014/main" id="{79B22083-955B-4231-A2D2-129633330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14853"/>
            <a:ext cx="12192000" cy="899159"/>
          </a:xfrm>
        </p:spPr>
        <p:txBody>
          <a:bodyPr/>
          <a:lstStyle/>
          <a:p>
            <a:pPr algn="ctr"/>
            <a:r>
              <a:rPr lang="de-DE" dirty="0"/>
              <a:t>Weiterbildungsstipendium</a:t>
            </a:r>
          </a:p>
        </p:txBody>
      </p:sp>
      <p:sp>
        <p:nvSpPr>
          <p:cNvPr id="5" name="Inhaltsplatzhalter 5">
            <a:extLst>
              <a:ext uri="{FF2B5EF4-FFF2-40B4-BE49-F238E27FC236}">
                <a16:creationId xmlns:a16="http://schemas.microsoft.com/office/drawing/2014/main" id="{E94BFC26-EEF7-4AC6-9C79-39FCD3F25B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412" y="1448252"/>
            <a:ext cx="8191948" cy="899159"/>
          </a:xfrm>
        </p:spPr>
        <p:txBody>
          <a:bodyPr/>
          <a:lstStyle/>
          <a:p>
            <a:pPr marL="0" indent="0" algn="ctr">
              <a:buNone/>
            </a:pPr>
            <a:r>
              <a:rPr lang="de-DE" sz="2800" dirty="0">
                <a:solidFill>
                  <a:srgbClr val="50BF60"/>
                </a:solidFill>
              </a:rPr>
              <a:t>VORAUSSETZUNGEN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8CA864F8-A048-4F95-8D92-109467A67DBA}"/>
              </a:ext>
            </a:extLst>
          </p:cNvPr>
          <p:cNvSpPr txBox="1"/>
          <p:nvPr/>
        </p:nvSpPr>
        <p:spPr>
          <a:xfrm>
            <a:off x="826546" y="2347411"/>
            <a:ext cx="11053482" cy="5649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2200" dirty="0"/>
              <a:t>Förderung von max. 3 Jahren / Höchstsatz von 8.700€</a:t>
            </a:r>
          </a:p>
          <a:p>
            <a:pPr algn="l">
              <a:lnSpc>
                <a:spcPct val="110000"/>
              </a:lnSpc>
            </a:pPr>
            <a:endParaRPr lang="de-DE" sz="2200" dirty="0"/>
          </a:p>
          <a:p>
            <a:pPr algn="l">
              <a:lnSpc>
                <a:spcPct val="110000"/>
              </a:lnSpc>
            </a:pPr>
            <a:r>
              <a:rPr lang="de-DE" sz="2200" dirty="0"/>
              <a:t>Zu Beginn der Förderung: Nicht älter als 25 Jahre</a:t>
            </a:r>
          </a:p>
          <a:p>
            <a:pPr algn="l">
              <a:lnSpc>
                <a:spcPct val="110000"/>
              </a:lnSpc>
            </a:pPr>
            <a:endParaRPr lang="de-DE" sz="2200" dirty="0"/>
          </a:p>
          <a:p>
            <a:pPr algn="l">
              <a:lnSpc>
                <a:spcPct val="110000"/>
              </a:lnSpc>
            </a:pPr>
            <a:r>
              <a:rPr lang="de-DE" sz="2200" dirty="0"/>
              <a:t>Abschlussprüfung: mindestens 87 Punkte</a:t>
            </a:r>
          </a:p>
          <a:p>
            <a:pPr algn="l">
              <a:lnSpc>
                <a:spcPct val="110000"/>
              </a:lnSpc>
            </a:pPr>
            <a:endParaRPr lang="de-DE" sz="2200" dirty="0"/>
          </a:p>
          <a:p>
            <a:pPr algn="l">
              <a:lnSpc>
                <a:spcPct val="110000"/>
              </a:lnSpc>
            </a:pPr>
            <a:r>
              <a:rPr lang="de-DE" sz="2200" dirty="0"/>
              <a:t>Zu viele Beste – Losverfahren</a:t>
            </a:r>
          </a:p>
          <a:p>
            <a:pPr algn="l">
              <a:lnSpc>
                <a:spcPct val="110000"/>
              </a:lnSpc>
            </a:pPr>
            <a:endParaRPr lang="de-DE" sz="2200" dirty="0"/>
          </a:p>
          <a:p>
            <a:pPr algn="l">
              <a:lnSpc>
                <a:spcPct val="110000"/>
              </a:lnSpc>
            </a:pPr>
            <a:r>
              <a:rPr lang="de-DE" sz="2200" dirty="0"/>
              <a:t>TZ- oder Onlinefortbildungen (+15h/Woche arbeiten)</a:t>
            </a:r>
          </a:p>
          <a:p>
            <a:pPr algn="l">
              <a:lnSpc>
                <a:spcPct val="110000"/>
              </a:lnSpc>
            </a:pPr>
            <a:r>
              <a:rPr lang="de-DE" sz="2200" dirty="0"/>
              <a:t>Vollzeitfortbildungen (Fachwirte), wenn Freistellung</a:t>
            </a:r>
          </a:p>
          <a:p>
            <a:pPr algn="l">
              <a:lnSpc>
                <a:spcPct val="110000"/>
              </a:lnSpc>
            </a:pPr>
            <a:endParaRPr lang="de-DE" sz="2200" dirty="0"/>
          </a:p>
          <a:p>
            <a:pPr algn="l">
              <a:lnSpc>
                <a:spcPct val="110000"/>
              </a:lnSpc>
            </a:pPr>
            <a:endParaRPr lang="de-DE" sz="2200" dirty="0"/>
          </a:p>
          <a:p>
            <a:pPr algn="l">
              <a:lnSpc>
                <a:spcPct val="110000"/>
              </a:lnSpc>
            </a:pPr>
            <a:endParaRPr lang="de-DE" sz="2200" dirty="0"/>
          </a:p>
          <a:p>
            <a:pPr algn="l">
              <a:lnSpc>
                <a:spcPct val="110000"/>
              </a:lnSpc>
            </a:pPr>
            <a:endParaRPr lang="de-DE" sz="2200" dirty="0"/>
          </a:p>
          <a:p>
            <a:pPr algn="l">
              <a:lnSpc>
                <a:spcPct val="110000"/>
              </a:lnSpc>
            </a:pPr>
            <a:endParaRPr lang="de-DE" sz="2200" dirty="0"/>
          </a:p>
        </p:txBody>
      </p:sp>
      <p:pic>
        <p:nvPicPr>
          <p:cNvPr id="4" name="Grafik 3" descr="Gesicht mit Sonnenbrille ohne Füllung">
            <a:extLst>
              <a:ext uri="{FF2B5EF4-FFF2-40B4-BE49-F238E27FC236}">
                <a16:creationId xmlns:a16="http://schemas.microsoft.com/office/drawing/2014/main" id="{E7CEEFA9-F219-4559-A1F6-F8914440BD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6314" y="3056066"/>
            <a:ext cx="392655" cy="392655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C72ACCD-17AB-4468-B540-39E92F3AED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963" y="3200400"/>
            <a:ext cx="3136751" cy="3136751"/>
          </a:xfrm>
          <a:prstGeom prst="rect">
            <a:avLst/>
          </a:prstGeom>
        </p:spPr>
      </p:pic>
      <p:pic>
        <p:nvPicPr>
          <p:cNvPr id="12" name="Grafik 11" descr="Geld">
            <a:extLst>
              <a:ext uri="{FF2B5EF4-FFF2-40B4-BE49-F238E27FC236}">
                <a16:creationId xmlns:a16="http://schemas.microsoft.com/office/drawing/2014/main" id="{654A5B12-99FA-4C68-85FD-DBE192B8E5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1972" y="2294068"/>
            <a:ext cx="457200" cy="457200"/>
          </a:xfrm>
          <a:prstGeom prst="rect">
            <a:avLst/>
          </a:prstGeom>
        </p:spPr>
      </p:pic>
      <p:pic>
        <p:nvPicPr>
          <p:cNvPr id="14" name="Grafik 13" descr="Trophäe">
            <a:extLst>
              <a:ext uri="{FF2B5EF4-FFF2-40B4-BE49-F238E27FC236}">
                <a16:creationId xmlns:a16="http://schemas.microsoft.com/office/drawing/2014/main" id="{75EF655B-A2D9-4EBF-91C5-8E4CC68D0AF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55452" y="3753519"/>
            <a:ext cx="441963" cy="441963"/>
          </a:xfrm>
          <a:prstGeom prst="rect">
            <a:avLst/>
          </a:prstGeom>
        </p:spPr>
      </p:pic>
      <p:pic>
        <p:nvPicPr>
          <p:cNvPr id="16" name="Grafik 15" descr="Volltreffer">
            <a:extLst>
              <a:ext uri="{FF2B5EF4-FFF2-40B4-BE49-F238E27FC236}">
                <a16:creationId xmlns:a16="http://schemas.microsoft.com/office/drawing/2014/main" id="{8536B233-C3FF-49E6-ACFE-25DA08883E6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54781" y="4500280"/>
            <a:ext cx="457200" cy="457200"/>
          </a:xfrm>
          <a:prstGeom prst="rect">
            <a:avLst/>
          </a:prstGeom>
        </p:spPr>
      </p:pic>
      <p:pic>
        <p:nvPicPr>
          <p:cNvPr id="18" name="Grafik 17" descr="Diplomrolle">
            <a:extLst>
              <a:ext uri="{FF2B5EF4-FFF2-40B4-BE49-F238E27FC236}">
                <a16:creationId xmlns:a16="http://schemas.microsoft.com/office/drawing/2014/main" id="{1302A2F7-74E0-4C49-8C22-01EE085D33A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89562" y="5262278"/>
            <a:ext cx="552226" cy="552226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ECD07D8F-7ECE-4292-AB7D-6D1C7BECE9D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1829" y="223430"/>
            <a:ext cx="1780749" cy="66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0378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el 17">
            <a:extLst>
              <a:ext uri="{FF2B5EF4-FFF2-40B4-BE49-F238E27FC236}">
                <a16:creationId xmlns:a16="http://schemas.microsoft.com/office/drawing/2014/main" id="{DBC31A47-210D-4773-BD43-3E4B10B2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9651" y="2495069"/>
            <a:ext cx="11470731" cy="1541292"/>
          </a:xfrm>
        </p:spPr>
        <p:txBody>
          <a:bodyPr/>
          <a:lstStyle/>
          <a:p>
            <a:r>
              <a:rPr lang="de-DE" sz="4000" dirty="0"/>
              <a:t>Wie viele anerkannte Ausbildungsberufe </a:t>
            </a:r>
            <a:br>
              <a:rPr lang="de-DE" sz="4000" dirty="0"/>
            </a:br>
            <a:r>
              <a:rPr lang="de-DE" sz="4000" dirty="0"/>
              <a:t>gibt es derzeit in Deutschland?</a:t>
            </a:r>
          </a:p>
        </p:txBody>
      </p:sp>
      <p:sp>
        <p:nvSpPr>
          <p:cNvPr id="19" name="Untertitel 18">
            <a:extLst>
              <a:ext uri="{FF2B5EF4-FFF2-40B4-BE49-F238E27FC236}">
                <a16:creationId xmlns:a16="http://schemas.microsoft.com/office/drawing/2014/main" id="{963BF142-7C63-4FC5-8AB6-FA8C251E0E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9651" y="2130217"/>
            <a:ext cx="12086647" cy="729703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de-DE" dirty="0"/>
              <a:t>Schätzfrage</a:t>
            </a:r>
          </a:p>
          <a:p>
            <a:pPr>
              <a:spcBef>
                <a:spcPts val="0"/>
              </a:spcBef>
            </a:pPr>
            <a:endParaRPr lang="de-DE" dirty="0"/>
          </a:p>
          <a:p>
            <a:pPr>
              <a:spcBef>
                <a:spcPts val="0"/>
              </a:spcBef>
            </a:pPr>
            <a:endParaRPr lang="de-DE" dirty="0"/>
          </a:p>
        </p:txBody>
      </p:sp>
      <p:sp>
        <p:nvSpPr>
          <p:cNvPr id="4" name="Inhaltsplatzhalter 2">
            <a:extLst>
              <a:ext uri="{FF2B5EF4-FFF2-40B4-BE49-F238E27FC236}">
                <a16:creationId xmlns:a16="http://schemas.microsoft.com/office/drawing/2014/main" id="{0CEA6C87-22DC-4764-B1A4-0AA3304BA994}"/>
              </a:ext>
            </a:extLst>
          </p:cNvPr>
          <p:cNvSpPr txBox="1">
            <a:spLocks/>
          </p:cNvSpPr>
          <p:nvPr/>
        </p:nvSpPr>
        <p:spPr>
          <a:xfrm>
            <a:off x="2688329" y="4310525"/>
            <a:ext cx="2639045" cy="207092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None/>
              <a:defRPr sz="2600" b="0" i="0" kern="1200" cap="all" spc="220" baseline="0">
                <a:solidFill>
                  <a:schemeClr val="accent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None/>
              <a:defRPr sz="20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None/>
              <a:defRPr sz="18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None/>
              <a:defRPr sz="16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1200"/>
              </a:spcBef>
              <a:buClr>
                <a:schemeClr val="accent2"/>
              </a:buClr>
              <a:buFont typeface="Wingdings 2" panose="05020102010507070707" pitchFamily="18" charset="2"/>
              <a:buNone/>
              <a:defRPr sz="1600" b="0" i="0" kern="1200">
                <a:solidFill>
                  <a:schemeClr val="tx1"/>
                </a:solidFill>
                <a:latin typeface="Segoe UI" panose="020B0502040204020203" pitchFamily="34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 sz="28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9" name="Grafik 8" descr="Fragezeichen">
            <a:extLst>
              <a:ext uri="{FF2B5EF4-FFF2-40B4-BE49-F238E27FC236}">
                <a16:creationId xmlns:a16="http://schemas.microsoft.com/office/drawing/2014/main" id="{0EAAACA4-D35B-4E88-B819-A6886E399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312753">
            <a:off x="10516262" y="3464322"/>
            <a:ext cx="1321304" cy="1321304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03C61A3C-35E7-4230-A4A1-D54AA1D80D47}"/>
              </a:ext>
            </a:extLst>
          </p:cNvPr>
          <p:cNvSpPr txBox="1"/>
          <p:nvPr/>
        </p:nvSpPr>
        <p:spPr>
          <a:xfrm>
            <a:off x="8193621" y="4686694"/>
            <a:ext cx="2784819" cy="1589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328</a:t>
            </a:r>
          </a:p>
        </p:txBody>
      </p:sp>
      <p:pic>
        <p:nvPicPr>
          <p:cNvPr id="12" name="Grafik 11" descr="Fragezeichen">
            <a:extLst>
              <a:ext uri="{FF2B5EF4-FFF2-40B4-BE49-F238E27FC236}">
                <a16:creationId xmlns:a16="http://schemas.microsoft.com/office/drawing/2014/main" id="{ED8EA3AE-6F11-4ADF-8CEA-E88969B2C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0954105">
            <a:off x="10052844" y="2357048"/>
            <a:ext cx="1321304" cy="1321304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DFBCEE97-4866-CA3D-775A-920AB34180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43" y="489849"/>
            <a:ext cx="1780749" cy="66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331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F0D6E2EF-FE0F-47FC-84F5-489E03E5BA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320" y="1048703"/>
            <a:ext cx="8117405" cy="5809297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C29420FC-5527-4DD2-AA4D-3347A8AC2B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40608" y="-2178048"/>
            <a:ext cx="1780749" cy="665611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E3176019-79A1-B88E-3B35-2F541941E5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45" y="6088009"/>
            <a:ext cx="1780749" cy="66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8631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nhaltsplatzhalter 5" descr="Wegweiser">
            <a:extLst>
              <a:ext uri="{FF2B5EF4-FFF2-40B4-BE49-F238E27FC236}">
                <a16:creationId xmlns:a16="http://schemas.microsoft.com/office/drawing/2014/main" id="{3BD000F7-CD33-46B9-B309-3C209D765F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73267" y="5299404"/>
            <a:ext cx="1343025" cy="1343025"/>
          </a:xfr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D8FA37C5-32CA-4334-9A2C-09CFC50B4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588" y="1360887"/>
            <a:ext cx="9501187" cy="899159"/>
          </a:xfrm>
        </p:spPr>
        <p:txBody>
          <a:bodyPr/>
          <a:lstStyle/>
          <a:p>
            <a:r>
              <a:rPr lang="de-DE" dirty="0"/>
              <a:t>Lebensweg(e) 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32AB0764-74B7-4CBD-A79C-AB2AEB7151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543" y="489849"/>
            <a:ext cx="1780749" cy="665611"/>
          </a:xfrm>
          <a:prstGeom prst="rect">
            <a:avLst/>
          </a:prstGeom>
        </p:spPr>
      </p:pic>
      <p:sp>
        <p:nvSpPr>
          <p:cNvPr id="9" name="Pfeil: Fünfeck 8">
            <a:extLst>
              <a:ext uri="{FF2B5EF4-FFF2-40B4-BE49-F238E27FC236}">
                <a16:creationId xmlns:a16="http://schemas.microsoft.com/office/drawing/2014/main" id="{DEF56244-3F7E-4695-BC33-3645408C53CD}"/>
              </a:ext>
            </a:extLst>
          </p:cNvPr>
          <p:cNvSpPr/>
          <p:nvPr/>
        </p:nvSpPr>
        <p:spPr bwMode="auto">
          <a:xfrm>
            <a:off x="272716" y="2881589"/>
            <a:ext cx="1382960" cy="951616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0" tIns="180000" rIns="288000" bIns="180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>
              <a:ln>
                <a:noFill/>
              </a:ln>
              <a:solidFill>
                <a:srgbClr val="003366"/>
              </a:solidFill>
              <a:effectLst/>
              <a:latin typeface="Arial" charset="0"/>
            </a:endParaRPr>
          </a:p>
        </p:txBody>
      </p:sp>
      <p:sp>
        <p:nvSpPr>
          <p:cNvPr id="13" name="Pfeil: Chevron 12">
            <a:extLst>
              <a:ext uri="{FF2B5EF4-FFF2-40B4-BE49-F238E27FC236}">
                <a16:creationId xmlns:a16="http://schemas.microsoft.com/office/drawing/2014/main" id="{64ABF01A-E1D7-4962-9F2F-17B5DF1EA702}"/>
              </a:ext>
            </a:extLst>
          </p:cNvPr>
          <p:cNvSpPr/>
          <p:nvPr/>
        </p:nvSpPr>
        <p:spPr bwMode="auto">
          <a:xfrm>
            <a:off x="7155329" y="2898304"/>
            <a:ext cx="2693717" cy="955053"/>
          </a:xfrm>
          <a:prstGeom prst="chevron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0" tIns="180000" rIns="288000" bIns="180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Arial" charset="0"/>
            </a:endParaRPr>
          </a:p>
        </p:txBody>
      </p:sp>
      <p:sp>
        <p:nvSpPr>
          <p:cNvPr id="14" name="Pfeil: Chevron 13">
            <a:extLst>
              <a:ext uri="{FF2B5EF4-FFF2-40B4-BE49-F238E27FC236}">
                <a16:creationId xmlns:a16="http://schemas.microsoft.com/office/drawing/2014/main" id="{14A6E8B5-6076-4A08-8391-9EE2BB018D4D}"/>
              </a:ext>
            </a:extLst>
          </p:cNvPr>
          <p:cNvSpPr/>
          <p:nvPr/>
        </p:nvSpPr>
        <p:spPr bwMode="auto">
          <a:xfrm>
            <a:off x="9496425" y="2896974"/>
            <a:ext cx="2455949" cy="955052"/>
          </a:xfrm>
          <a:prstGeom prst="chevron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0" tIns="180000" rIns="288000" bIns="180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Arial" charset="0"/>
            </a:endParaRPr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C799E817-B1D5-4D52-A9D2-B55A1BC6D01B}"/>
              </a:ext>
            </a:extLst>
          </p:cNvPr>
          <p:cNvCxnSpPr>
            <a:cxnSpLocks/>
          </p:cNvCxnSpPr>
          <p:nvPr/>
        </p:nvCxnSpPr>
        <p:spPr bwMode="auto">
          <a:xfrm>
            <a:off x="272716" y="4106416"/>
            <a:ext cx="11147759" cy="0"/>
          </a:xfrm>
          <a:prstGeom prst="straightConnector1">
            <a:avLst/>
          </a:prstGeom>
          <a:ln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ED8A67ED-EC72-4081-B683-AEA3E6D7CA2B}"/>
              </a:ext>
            </a:extLst>
          </p:cNvPr>
          <p:cNvCxnSpPr/>
          <p:nvPr/>
        </p:nvCxnSpPr>
        <p:spPr bwMode="auto">
          <a:xfrm>
            <a:off x="755576" y="3998404"/>
            <a:ext cx="0" cy="216024"/>
          </a:xfrm>
          <a:prstGeom prst="lin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id="{011B08E7-3750-4EC3-8D27-AA756919056A}"/>
              </a:ext>
            </a:extLst>
          </p:cNvPr>
          <p:cNvCxnSpPr>
            <a:cxnSpLocks/>
          </p:cNvCxnSpPr>
          <p:nvPr/>
        </p:nvCxnSpPr>
        <p:spPr bwMode="auto">
          <a:xfrm>
            <a:off x="2051720" y="3998404"/>
            <a:ext cx="0" cy="216024"/>
          </a:xfrm>
          <a:prstGeom prst="lin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32E07072-76C2-48A3-9918-833E52B8291C}"/>
              </a:ext>
            </a:extLst>
          </p:cNvPr>
          <p:cNvCxnSpPr/>
          <p:nvPr/>
        </p:nvCxnSpPr>
        <p:spPr bwMode="auto">
          <a:xfrm>
            <a:off x="3760124" y="3998404"/>
            <a:ext cx="0" cy="216024"/>
          </a:xfrm>
          <a:prstGeom prst="lin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5D591A7E-BBF9-436E-AED1-BCF317DC7D0C}"/>
              </a:ext>
            </a:extLst>
          </p:cNvPr>
          <p:cNvCxnSpPr/>
          <p:nvPr/>
        </p:nvCxnSpPr>
        <p:spPr bwMode="auto">
          <a:xfrm>
            <a:off x="6168562" y="3998404"/>
            <a:ext cx="0" cy="216024"/>
          </a:xfrm>
          <a:prstGeom prst="lin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Gerader Verbinder 19">
            <a:extLst>
              <a:ext uri="{FF2B5EF4-FFF2-40B4-BE49-F238E27FC236}">
                <a16:creationId xmlns:a16="http://schemas.microsoft.com/office/drawing/2014/main" id="{37DCF524-D877-4DE7-9B1A-F4E24F4B7022}"/>
              </a:ext>
            </a:extLst>
          </p:cNvPr>
          <p:cNvCxnSpPr/>
          <p:nvPr/>
        </p:nvCxnSpPr>
        <p:spPr bwMode="auto">
          <a:xfrm>
            <a:off x="8489586" y="3998404"/>
            <a:ext cx="0" cy="216024"/>
          </a:xfrm>
          <a:prstGeom prst="lin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Gerader Verbinder 20">
            <a:extLst>
              <a:ext uri="{FF2B5EF4-FFF2-40B4-BE49-F238E27FC236}">
                <a16:creationId xmlns:a16="http://schemas.microsoft.com/office/drawing/2014/main" id="{1EAB6946-BA86-498A-BC2E-329E748ADEBB}"/>
              </a:ext>
            </a:extLst>
          </p:cNvPr>
          <p:cNvCxnSpPr/>
          <p:nvPr/>
        </p:nvCxnSpPr>
        <p:spPr bwMode="auto">
          <a:xfrm>
            <a:off x="10586417" y="3998404"/>
            <a:ext cx="0" cy="216024"/>
          </a:xfrm>
          <a:prstGeom prst="lin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2" name="Textfeld 21">
            <a:extLst>
              <a:ext uri="{FF2B5EF4-FFF2-40B4-BE49-F238E27FC236}">
                <a16:creationId xmlns:a16="http://schemas.microsoft.com/office/drawing/2014/main" id="{0493DC9A-CF27-4C40-8495-1D47F76AEBC7}"/>
              </a:ext>
            </a:extLst>
          </p:cNvPr>
          <p:cNvSpPr txBox="1"/>
          <p:nvPr/>
        </p:nvSpPr>
        <p:spPr>
          <a:xfrm>
            <a:off x="1738891" y="4266583"/>
            <a:ext cx="93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/>
              <a:t>2014</a:t>
            </a:r>
          </a:p>
        </p:txBody>
      </p:sp>
      <p:sp>
        <p:nvSpPr>
          <p:cNvPr id="23" name="Pfeil: Chevron 22">
            <a:extLst>
              <a:ext uri="{FF2B5EF4-FFF2-40B4-BE49-F238E27FC236}">
                <a16:creationId xmlns:a16="http://schemas.microsoft.com/office/drawing/2014/main" id="{D1D9AFAD-0516-4CFF-A2E3-581B72479796}"/>
              </a:ext>
            </a:extLst>
          </p:cNvPr>
          <p:cNvSpPr/>
          <p:nvPr/>
        </p:nvSpPr>
        <p:spPr bwMode="auto">
          <a:xfrm>
            <a:off x="4821704" y="2898304"/>
            <a:ext cx="2693717" cy="955053"/>
          </a:xfrm>
          <a:prstGeom prst="chevron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0" tIns="180000" rIns="288000" bIns="180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Arial" charset="0"/>
            </a:endParaRPr>
          </a:p>
        </p:txBody>
      </p:sp>
      <p:sp>
        <p:nvSpPr>
          <p:cNvPr id="24" name="Pfeil: Chevron 23">
            <a:extLst>
              <a:ext uri="{FF2B5EF4-FFF2-40B4-BE49-F238E27FC236}">
                <a16:creationId xmlns:a16="http://schemas.microsoft.com/office/drawing/2014/main" id="{3CFC852A-43C6-4C06-BB52-BFE339D01979}"/>
              </a:ext>
            </a:extLst>
          </p:cNvPr>
          <p:cNvSpPr/>
          <p:nvPr/>
        </p:nvSpPr>
        <p:spPr bwMode="auto">
          <a:xfrm>
            <a:off x="2489106" y="2893582"/>
            <a:ext cx="2693717" cy="955053"/>
          </a:xfrm>
          <a:prstGeom prst="chevron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0" tIns="180000" rIns="288000" bIns="180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Arial" charset="0"/>
            </a:endParaRPr>
          </a:p>
        </p:txBody>
      </p:sp>
      <p:sp>
        <p:nvSpPr>
          <p:cNvPr id="26" name="Pfeil: Chevron 25">
            <a:extLst>
              <a:ext uri="{FF2B5EF4-FFF2-40B4-BE49-F238E27FC236}">
                <a16:creationId xmlns:a16="http://schemas.microsoft.com/office/drawing/2014/main" id="{E2C289C8-2695-46D7-81A4-A833874AB5A3}"/>
              </a:ext>
            </a:extLst>
          </p:cNvPr>
          <p:cNvSpPr/>
          <p:nvPr/>
        </p:nvSpPr>
        <p:spPr bwMode="auto">
          <a:xfrm>
            <a:off x="1295585" y="2884057"/>
            <a:ext cx="1545116" cy="955053"/>
          </a:xfrm>
          <a:prstGeom prst="chevron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0" tIns="180000" rIns="288000" bIns="180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dirty="0">
              <a:ln>
                <a:noFill/>
              </a:ln>
              <a:solidFill>
                <a:srgbClr val="003366"/>
              </a:solidFill>
              <a:effectLst/>
              <a:latin typeface="Arial" charset="0"/>
            </a:endParaRP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C0A14D5F-CC3D-4683-ADA3-12631592AF72}"/>
              </a:ext>
            </a:extLst>
          </p:cNvPr>
          <p:cNvSpPr txBox="1"/>
          <p:nvPr/>
        </p:nvSpPr>
        <p:spPr>
          <a:xfrm>
            <a:off x="406167" y="3003454"/>
            <a:ext cx="11160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Erw</a:t>
            </a:r>
            <a:r>
              <a:rPr lang="de-DE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 Sek I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59444C5B-7976-4116-95B0-B37F8132DDFD}"/>
              </a:ext>
            </a:extLst>
          </p:cNvPr>
          <p:cNvSpPr txBox="1"/>
          <p:nvPr/>
        </p:nvSpPr>
        <p:spPr>
          <a:xfrm>
            <a:off x="1853614" y="3137096"/>
            <a:ext cx="11160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Abi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06038231-ED84-43E3-8D02-262F14B46856}"/>
              </a:ext>
            </a:extLst>
          </p:cNvPr>
          <p:cNvSpPr txBox="1"/>
          <p:nvPr/>
        </p:nvSpPr>
        <p:spPr>
          <a:xfrm>
            <a:off x="3012089" y="3137096"/>
            <a:ext cx="20555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Kanada/ USA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9F9A8982-137C-41F0-9AC6-8AB2F00FB820}"/>
              </a:ext>
            </a:extLst>
          </p:cNvPr>
          <p:cNvSpPr txBox="1"/>
          <p:nvPr/>
        </p:nvSpPr>
        <p:spPr>
          <a:xfrm>
            <a:off x="5683853" y="3142220"/>
            <a:ext cx="19010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Militär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F6DB1555-16C0-4A06-9506-A496472DF6B8}"/>
              </a:ext>
            </a:extLst>
          </p:cNvPr>
          <p:cNvSpPr txBox="1"/>
          <p:nvPr/>
        </p:nvSpPr>
        <p:spPr>
          <a:xfrm>
            <a:off x="7765485" y="3137096"/>
            <a:ext cx="18004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Ausbildung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EABE8EEB-48DF-49F4-980C-964A74597499}"/>
              </a:ext>
            </a:extLst>
          </p:cNvPr>
          <p:cNvSpPr txBox="1"/>
          <p:nvPr/>
        </p:nvSpPr>
        <p:spPr>
          <a:xfrm>
            <a:off x="10461454" y="3121125"/>
            <a:ext cx="16707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HR</a:t>
            </a:r>
          </a:p>
        </p:txBody>
      </p:sp>
      <p:sp>
        <p:nvSpPr>
          <p:cNvPr id="34" name="Textfeld 33">
            <a:extLst>
              <a:ext uri="{FF2B5EF4-FFF2-40B4-BE49-F238E27FC236}">
                <a16:creationId xmlns:a16="http://schemas.microsoft.com/office/drawing/2014/main" id="{C5C27A8C-5B2B-4CD3-9468-7AB36949A62F}"/>
              </a:ext>
            </a:extLst>
          </p:cNvPr>
          <p:cNvSpPr txBox="1"/>
          <p:nvPr/>
        </p:nvSpPr>
        <p:spPr>
          <a:xfrm>
            <a:off x="434425" y="4252539"/>
            <a:ext cx="93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/>
              <a:t>2011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24DCD4BD-3DCE-4766-80E8-C2A483E253A8}"/>
              </a:ext>
            </a:extLst>
          </p:cNvPr>
          <p:cNvSpPr txBox="1"/>
          <p:nvPr/>
        </p:nvSpPr>
        <p:spPr>
          <a:xfrm>
            <a:off x="3367305" y="4282821"/>
            <a:ext cx="93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/>
              <a:t>2015</a:t>
            </a: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4064BF89-F68D-475B-B1F4-9F8BF508E142}"/>
              </a:ext>
            </a:extLst>
          </p:cNvPr>
          <p:cNvSpPr txBox="1"/>
          <p:nvPr/>
        </p:nvSpPr>
        <p:spPr>
          <a:xfrm>
            <a:off x="5837070" y="4252539"/>
            <a:ext cx="93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/>
              <a:t>2016</a:t>
            </a: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0B60375C-B3F1-4FA3-B518-2C228A0645C2}"/>
              </a:ext>
            </a:extLst>
          </p:cNvPr>
          <p:cNvSpPr txBox="1"/>
          <p:nvPr/>
        </p:nvSpPr>
        <p:spPr>
          <a:xfrm>
            <a:off x="8113545" y="4252539"/>
            <a:ext cx="93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/>
              <a:t>2018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94943FAB-B88A-46A0-836B-6445E9726886}"/>
              </a:ext>
            </a:extLst>
          </p:cNvPr>
          <p:cNvSpPr txBox="1"/>
          <p:nvPr/>
        </p:nvSpPr>
        <p:spPr>
          <a:xfrm>
            <a:off x="10250048" y="4252539"/>
            <a:ext cx="93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/>
              <a:t>2022</a:t>
            </a:r>
          </a:p>
        </p:txBody>
      </p:sp>
      <p:sp>
        <p:nvSpPr>
          <p:cNvPr id="39" name="Textfeld 38">
            <a:extLst>
              <a:ext uri="{FF2B5EF4-FFF2-40B4-BE49-F238E27FC236}">
                <a16:creationId xmlns:a16="http://schemas.microsoft.com/office/drawing/2014/main" id="{B2A2F5A4-8E00-4D2D-8E62-DC4099778EE1}"/>
              </a:ext>
            </a:extLst>
          </p:cNvPr>
          <p:cNvSpPr txBox="1"/>
          <p:nvPr/>
        </p:nvSpPr>
        <p:spPr>
          <a:xfrm>
            <a:off x="509588" y="5288567"/>
            <a:ext cx="9740460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10000"/>
              </a:lnSpc>
            </a:pPr>
            <a:r>
              <a:rPr lang="de-DE" sz="2200" b="1" dirty="0">
                <a:solidFill>
                  <a:srgbClr val="FFC000"/>
                </a:solidFill>
              </a:rPr>
              <a:t>MEIN WUNSCH:</a:t>
            </a:r>
            <a:r>
              <a:rPr lang="de-DE" sz="2200" dirty="0"/>
              <a:t> Elternteil/ Lehrkraft – Hilf mir! </a:t>
            </a:r>
          </a:p>
          <a:p>
            <a:pPr algn="l">
              <a:lnSpc>
                <a:spcPct val="110000"/>
              </a:lnSpc>
            </a:pPr>
            <a:r>
              <a:rPr lang="de-DE" sz="2200" dirty="0"/>
              <a:t>Wo soll ich anfangen? Wo komme ich raus? Was sind meine Möglichkeiten?</a:t>
            </a:r>
          </a:p>
        </p:txBody>
      </p:sp>
    </p:spTree>
    <p:extLst>
      <p:ext uri="{BB962C8B-B14F-4D97-AF65-F5344CB8AC3E}">
        <p14:creationId xmlns:p14="http://schemas.microsoft.com/office/powerpoint/2010/main" val="69202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3EDE59-A986-11D1-B41B-CD710CD95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Ansprechpartnerin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98E9BD6-923F-1FF2-CF94-2689A57829E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8367A7C-5E0A-F482-2CDB-A159348BC2B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A4A9E0B-53B2-6F24-1BEB-78BD125D800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15E5C889-A724-DF0D-94D5-4E805C4E8C2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720709"/>
      </p:ext>
    </p:extLst>
  </p:cSld>
  <p:clrMapOvr>
    <a:masterClrMapping/>
  </p:clrMapOvr>
</p:sld>
</file>

<file path=ppt/theme/theme1.xml><?xml version="1.0" encoding="utf-8"?>
<a:theme xmlns:a="http://schemas.openxmlformats.org/drawingml/2006/main" name="IHK Rhein-Neckar">
  <a:themeElements>
    <a:clrScheme name="Benutzerdefiniert 9">
      <a:dk1>
        <a:sysClr val="windowText" lastClr="000000"/>
      </a:dk1>
      <a:lt1>
        <a:sysClr val="window" lastClr="FFFFFF"/>
      </a:lt1>
      <a:dk2>
        <a:srgbClr val="D4DCE9"/>
      </a:dk2>
      <a:lt2>
        <a:srgbClr val="B8CB7E"/>
      </a:lt2>
      <a:accent1>
        <a:srgbClr val="003366"/>
      </a:accent1>
      <a:accent2>
        <a:srgbClr val="56BD66"/>
      </a:accent2>
      <a:accent3>
        <a:srgbClr val="E7B037"/>
      </a:accent3>
      <a:accent4>
        <a:srgbClr val="B54334"/>
      </a:accent4>
      <a:accent5>
        <a:srgbClr val="8A428D"/>
      </a:accent5>
      <a:accent6>
        <a:srgbClr val="6787C3"/>
      </a:accent6>
      <a:hlink>
        <a:srgbClr val="000000"/>
      </a:hlink>
      <a:folHlink>
        <a:srgbClr val="000000"/>
      </a:folHlink>
    </a:clrScheme>
    <a:fontScheme name="Benutzerdefiniert 99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lnSpc>
            <a:spcPct val="110000"/>
          </a:lnSpc>
          <a:defRPr sz="22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lnSpc>
            <a:spcPct val="110000"/>
          </a:lnSpc>
          <a:defRPr sz="2200" smtClean="0"/>
        </a:defPPr>
      </a:lstStyle>
    </a:txDef>
  </a:objectDefaults>
  <a:extraClrSchemeLst/>
  <a:custClrLst>
    <a:custClr name="IHK Blau">
      <a:srgbClr val="003366"/>
    </a:custClr>
    <a:custClr name="IHK Grün">
      <a:srgbClr val="74AF6A"/>
    </a:custClr>
    <a:custClr name="Hellgrün">
      <a:srgbClr val="B8CB7E"/>
    </a:custClr>
    <a:custClr name="Gelb">
      <a:srgbClr val="E7B037"/>
    </a:custClr>
    <a:custClr name="Rot">
      <a:srgbClr val="B54334"/>
    </a:custClr>
    <a:custClr name="Lila">
      <a:srgbClr val="8A428D"/>
    </a:custClr>
    <a:custClr name="Himmelblau">
      <a:srgbClr val="6787C3"/>
    </a:custClr>
    <a:custClr name="Azurblau">
      <a:srgbClr val="75ACE0"/>
    </a:custClr>
    <a:custClr name="Hellblau">
      <a:srgbClr val="D4DCE9"/>
    </a:custClr>
  </a:custClrLst>
  <a:extLst>
    <a:ext uri="{05A4C25C-085E-4340-85A3-A5531E510DB2}">
      <thm15:themeFamily xmlns:thm15="http://schemas.microsoft.com/office/thememl/2012/main" name="Oldenburgische_IHK_PowerPoint_16x9_2023" id="{53A27289-C445-C244-95FB-F35C86E4344F}" vid="{A5C967E6-671A-2547-AB7D-4F30D727A479}"/>
    </a:ext>
  </a:extLst>
</a:theme>
</file>

<file path=ppt/theme/theme2.xml><?xml version="1.0" encoding="utf-8"?>
<a:theme xmlns:a="http://schemas.openxmlformats.org/drawingml/2006/main" name="Office">
  <a:themeElements>
    <a:clrScheme name="Benutzerdefiniert 1">
      <a:dk1>
        <a:sysClr val="windowText" lastClr="000000"/>
      </a:dk1>
      <a:lt1>
        <a:sysClr val="window" lastClr="FFFFFF"/>
      </a:lt1>
      <a:dk2>
        <a:srgbClr val="D4DCE9"/>
      </a:dk2>
      <a:lt2>
        <a:srgbClr val="B8CB7E"/>
      </a:lt2>
      <a:accent1>
        <a:srgbClr val="003366"/>
      </a:accent1>
      <a:accent2>
        <a:srgbClr val="74AF6A"/>
      </a:accent2>
      <a:accent3>
        <a:srgbClr val="E7B037"/>
      </a:accent3>
      <a:accent4>
        <a:srgbClr val="B54334"/>
      </a:accent4>
      <a:accent5>
        <a:srgbClr val="8A428D"/>
      </a:accent5>
      <a:accent6>
        <a:srgbClr val="6787C3"/>
      </a:accent6>
      <a:hlink>
        <a:srgbClr val="000000"/>
      </a:hlink>
      <a:folHlink>
        <a:srgbClr val="000000"/>
      </a:folHlink>
    </a:clrScheme>
    <a:fontScheme name="Benutzerdefiniert 99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Benutzerdefiniert 1">
      <a:dk1>
        <a:sysClr val="windowText" lastClr="000000"/>
      </a:dk1>
      <a:lt1>
        <a:sysClr val="window" lastClr="FFFFFF"/>
      </a:lt1>
      <a:dk2>
        <a:srgbClr val="D4DCE9"/>
      </a:dk2>
      <a:lt2>
        <a:srgbClr val="B8CB7E"/>
      </a:lt2>
      <a:accent1>
        <a:srgbClr val="003366"/>
      </a:accent1>
      <a:accent2>
        <a:srgbClr val="74AF6A"/>
      </a:accent2>
      <a:accent3>
        <a:srgbClr val="E7B037"/>
      </a:accent3>
      <a:accent4>
        <a:srgbClr val="B54334"/>
      </a:accent4>
      <a:accent5>
        <a:srgbClr val="8A428D"/>
      </a:accent5>
      <a:accent6>
        <a:srgbClr val="6787C3"/>
      </a:accent6>
      <a:hlink>
        <a:srgbClr val="000000"/>
      </a:hlink>
      <a:folHlink>
        <a:srgbClr val="000000"/>
      </a:folHlink>
    </a:clrScheme>
    <a:fontScheme name="Benutzerdefiniert 99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IHK_PowerPoint_16x9_Oldenburg</Template>
  <TotalTime>0</TotalTime>
  <Words>947</Words>
  <Application>Microsoft Office PowerPoint</Application>
  <PresentationFormat>Breitbild</PresentationFormat>
  <Paragraphs>248</Paragraphs>
  <Slides>30</Slides>
  <Notes>10</Notes>
  <HiddenSlides>8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30</vt:i4>
      </vt:variant>
    </vt:vector>
  </HeadingPairs>
  <TitlesOfParts>
    <vt:vector size="38" baseType="lpstr">
      <vt:lpstr>Amasis MT Pro Black</vt:lpstr>
      <vt:lpstr>Arial</vt:lpstr>
      <vt:lpstr>Arial Black</vt:lpstr>
      <vt:lpstr>Bookman Old Style</vt:lpstr>
      <vt:lpstr>Segoe UI</vt:lpstr>
      <vt:lpstr>Segoe UI Semibold</vt:lpstr>
      <vt:lpstr>Wingdings 2</vt:lpstr>
      <vt:lpstr>IHK Rhein-Neckar</vt:lpstr>
      <vt:lpstr>Elternabend an der  Helene-Lange-Schule</vt:lpstr>
      <vt:lpstr>Referentin: Sabrina Roß </vt:lpstr>
      <vt:lpstr>PowerPoint-Präsentation</vt:lpstr>
      <vt:lpstr>Das Fachkräfte-Team der IHK</vt:lpstr>
      <vt:lpstr>Die Rolle der Eltern in der BO</vt:lpstr>
      <vt:lpstr>Ihr Sohn/ Ihre Tochter hat den Realschulabschluss erworben</vt:lpstr>
      <vt:lpstr>Crashkurs zur dualen Ausbildung</vt:lpstr>
      <vt:lpstr>3-jährige Berufsausbildungen (Realschulabschluss)</vt:lpstr>
      <vt:lpstr>Vorteile einer dualen Ausbildung</vt:lpstr>
      <vt:lpstr>Vorteile einer dualen Ausbildung</vt:lpstr>
      <vt:lpstr>Vorteile einer dualen Ausbildung</vt:lpstr>
      <vt:lpstr>Wie können Sie Ihr Kind zielgerichtet unterstützen?</vt:lpstr>
      <vt:lpstr>NEU: BO-Podcast für Eltern </vt:lpstr>
      <vt:lpstr>Freiwillige Praktika, Kurzpraktika</vt:lpstr>
      <vt:lpstr>Plattformen</vt:lpstr>
      <vt:lpstr>Ausbildungsplatzsuche</vt:lpstr>
      <vt:lpstr>PowerPoint-Präsentation</vt:lpstr>
      <vt:lpstr>Veränderte Bewerbungskriterien</vt:lpstr>
      <vt:lpstr>TOP-Ausbildungsbetriebe</vt:lpstr>
      <vt:lpstr>PowerPoint-Präsentation</vt:lpstr>
      <vt:lpstr>PowerPoint-Präsentation</vt:lpstr>
      <vt:lpstr>Ansprechpartnerin</vt:lpstr>
      <vt:lpstr>PowerPoint-Präsentation</vt:lpstr>
      <vt:lpstr>PowerPoint-Präsentation</vt:lpstr>
      <vt:lpstr>Die allgemeinen Ziele einer Ausbildung</vt:lpstr>
      <vt:lpstr>Weiterbildungsstipendium</vt:lpstr>
      <vt:lpstr>Wie viele anerkannte Ausbildungsberufe  gibt es derzeit in Deutschland?</vt:lpstr>
      <vt:lpstr>PowerPoint-Präsentation</vt:lpstr>
      <vt:lpstr>Lebensweg(e) </vt:lpstr>
      <vt:lpstr>Ansprechpartnerin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Eenis si consectatqu  dolor harchil pro</dc:title>
  <dc:creator>Kramer</dc:creator>
  <cp:lastModifiedBy>Sabrina Roß</cp:lastModifiedBy>
  <cp:revision>101</cp:revision>
  <dcterms:created xsi:type="dcterms:W3CDTF">2023-12-07T15:20:03Z</dcterms:created>
  <dcterms:modified xsi:type="dcterms:W3CDTF">2025-11-03T15:39:53Z</dcterms:modified>
</cp:coreProperties>
</file>