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80" r:id="rId3"/>
    <p:sldId id="264" r:id="rId4"/>
    <p:sldId id="317" r:id="rId5"/>
    <p:sldId id="318" r:id="rId6"/>
    <p:sldId id="309" r:id="rId7"/>
    <p:sldId id="274" r:id="rId8"/>
    <p:sldId id="284" r:id="rId9"/>
    <p:sldId id="311" r:id="rId10"/>
    <p:sldId id="316" r:id="rId11"/>
    <p:sldId id="320" r:id="rId12"/>
    <p:sldId id="310" r:id="rId13"/>
    <p:sldId id="263" r:id="rId14"/>
    <p:sldId id="312" r:id="rId15"/>
    <p:sldId id="293" r:id="rId16"/>
    <p:sldId id="324" r:id="rId17"/>
    <p:sldId id="326" r:id="rId18"/>
    <p:sldId id="327" r:id="rId19"/>
    <p:sldId id="323" r:id="rId20"/>
    <p:sldId id="303" r:id="rId21"/>
    <p:sldId id="328" r:id="rId22"/>
    <p:sldId id="329" r:id="rId23"/>
    <p:sldId id="305" r:id="rId24"/>
    <p:sldId id="295" r:id="rId25"/>
    <p:sldId id="298" r:id="rId26"/>
    <p:sldId id="330" r:id="rId27"/>
    <p:sldId id="331" r:id="rId28"/>
    <p:sldId id="290" r:id="rId29"/>
  </p:sldIdLst>
  <p:sldSz cx="12192000" cy="6858000"/>
  <p:notesSz cx="6797675" cy="9926638"/>
  <p:custShowLst>
    <p:custShow name="Sem GHRS" id="0">
      <p:sldLst/>
    </p:custShow>
    <p:custShow name="Sem GHRS kompakt" id="1">
      <p:sldLst/>
    </p:custShow>
    <p:custShow name="Sem BBS" id="2">
      <p:sldLst/>
    </p:custShow>
    <p:custShow name="Sem BBS kompakt" id="3">
      <p:sldLst/>
    </p:custShow>
    <p:custShow name="NLSCHB" id="4">
      <p:sldLst/>
    </p:custShow>
    <p:custShow name="NLSCHB kompakt" id="5">
      <p:sldLst/>
    </p:custShow>
  </p:custShowLst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931" userDrawn="1">
          <p15:clr>
            <a:srgbClr val="A4A3A4"/>
          </p15:clr>
        </p15:guide>
        <p15:guide id="3" orient="horz" pos="3869" userDrawn="1">
          <p15:clr>
            <a:srgbClr val="A4A3A4"/>
          </p15:clr>
        </p15:guide>
        <p15:guide id="4" orient="horz" pos="255" userDrawn="1">
          <p15:clr>
            <a:srgbClr val="A4A3A4"/>
          </p15:clr>
        </p15:guide>
        <p15:guide id="5" orient="horz" pos="1888" userDrawn="1">
          <p15:clr>
            <a:srgbClr val="A4A3A4"/>
          </p15:clr>
        </p15:guide>
        <p15:guide id="6" pos="71" userDrawn="1">
          <p15:clr>
            <a:srgbClr val="A4A3A4"/>
          </p15:clr>
        </p15:guide>
        <p15:guide id="7" pos="1753" userDrawn="1">
          <p15:clr>
            <a:srgbClr val="A4A3A4"/>
          </p15:clr>
        </p15:guide>
        <p15:guide id="8" pos="10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D100"/>
    <a:srgbClr val="E50046"/>
    <a:srgbClr val="3250BE"/>
    <a:srgbClr val="4B5AAF"/>
    <a:srgbClr val="3252C1"/>
    <a:srgbClr val="003CB4"/>
    <a:srgbClr val="003399"/>
    <a:srgbClr val="333399"/>
    <a:srgbClr val="0033CC"/>
    <a:srgbClr val="5849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8" autoAdjust="0"/>
    <p:restoredTop sz="96327" autoAdjust="0"/>
  </p:normalViewPr>
  <p:slideViewPr>
    <p:cSldViewPr showGuides="1">
      <p:cViewPr varScale="1">
        <p:scale>
          <a:sx n="120" d="100"/>
          <a:sy n="120" d="100"/>
        </p:scale>
        <p:origin x="114" y="324"/>
      </p:cViewPr>
      <p:guideLst>
        <p:guide orient="horz" pos="2160"/>
        <p:guide orient="horz" pos="931"/>
        <p:guide orient="horz" pos="3869"/>
        <p:guide orient="horz" pos="255"/>
        <p:guide orient="horz" pos="1888"/>
        <p:guide pos="71"/>
        <p:guide pos="1753"/>
        <p:guide pos="10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2B08EE4-FBB5-44B6-8D5F-0DCA5623793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90953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7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711"/>
            <a:ext cx="5438776" cy="446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7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04D0243-313D-4306-8F29-9537B7C8787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283421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 userDrawn="1"/>
        </p:nvSpPr>
        <p:spPr>
          <a:xfrm>
            <a:off x="5454651" y="69851"/>
            <a:ext cx="6722533" cy="43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240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783586" y="4437127"/>
            <a:ext cx="9118771" cy="1362076"/>
          </a:xfrm>
          <a:prstGeom prst="rect">
            <a:avLst/>
          </a:prstGeom>
        </p:spPr>
        <p:txBody>
          <a:bodyPr anchor="t"/>
          <a:lstStyle>
            <a:lvl1pPr algn="l">
              <a:defRPr sz="2800" b="0" cap="none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783586" y="2906713"/>
            <a:ext cx="9118771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lang="de-DE" sz="2800" b="1" cap="none" baseline="0" dirty="0">
                <a:solidFill>
                  <a:srgbClr val="E50046"/>
                </a:solidFill>
                <a:latin typeface="+mj-lt"/>
                <a:ea typeface="Verdana" panose="020B0604030504040204" pitchFamily="34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13012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normal Text 20 Pun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FC6FB8F1-5EBA-4CAB-846B-CEC0B7E3B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3586" y="1700784"/>
            <a:ext cx="8929116" cy="475259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8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1pPr>
            <a:lvl2pPr marL="742950" indent="-2857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2pPr>
            <a:lvl3pPr>
              <a:spcBef>
                <a:spcPts val="0"/>
              </a:spcBef>
              <a:spcAft>
                <a:spcPts val="600"/>
              </a:spcAft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3pPr>
            <a:lvl4pPr>
              <a:spcBef>
                <a:spcPts val="0"/>
              </a:spcBef>
              <a:spcAft>
                <a:spcPts val="600"/>
              </a:spcAft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4pPr>
            <a:lvl5pPr>
              <a:spcBef>
                <a:spcPts val="0"/>
              </a:spcBef>
              <a:spcAft>
                <a:spcPts val="600"/>
              </a:spcAft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Foliennummernplatzhalter 6">
            <a:extLst>
              <a:ext uri="{FF2B5EF4-FFF2-40B4-BE49-F238E27FC236}">
                <a16:creationId xmlns:a16="http://schemas.microsoft.com/office/drawing/2014/main" id="{3462FD7A-8733-4CCE-93D3-0876E831F2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48D36AAA-198B-4115-8FB2-F43D2C3B6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4" y="980694"/>
            <a:ext cx="8929116" cy="52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6982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2-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BA288959-1C95-4856-A38A-194E9E62C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6" y="984216"/>
            <a:ext cx="9073134" cy="52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id="{C70AC117-8090-4B7D-AEF7-C3E0F2895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83586" y="1700784"/>
            <a:ext cx="4464558" cy="522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 b="0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3919644-CDD9-404C-8F89-F5DEFF8BD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83586" y="2417352"/>
            <a:ext cx="4464558" cy="373103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742950" indent="-285750">
              <a:buFont typeface="Arial" pitchFamily="34" charset="0"/>
              <a:buChar char="•"/>
              <a:defRPr sz="2000">
                <a:latin typeface="+mn-lt"/>
              </a:defRPr>
            </a:lvl2pPr>
            <a:lvl3pPr marL="1143000" indent="-228600">
              <a:buFont typeface="Symbol" pitchFamily="18" charset="2"/>
              <a:buChar char="-"/>
              <a:defRPr sz="2000">
                <a:latin typeface="+mn-lt"/>
              </a:defRPr>
            </a:lvl3pPr>
            <a:lvl4pPr marL="1600200" indent="-228600">
              <a:buFont typeface="Symbol" pitchFamily="18" charset="2"/>
              <a:buChar char="-"/>
              <a:defRPr sz="2000">
                <a:latin typeface="+mn-lt"/>
              </a:defRPr>
            </a:lvl4pPr>
            <a:lvl5pPr>
              <a:defRPr sz="2000"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52B02A1A-CB20-4835-9309-EBFA51488E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392162" y="1700784"/>
            <a:ext cx="4464558" cy="522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 b="0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Inhaltsplatzhalter 5">
            <a:extLst>
              <a:ext uri="{FF2B5EF4-FFF2-40B4-BE49-F238E27FC236}">
                <a16:creationId xmlns:a16="http://schemas.microsoft.com/office/drawing/2014/main" id="{39A9FAF1-F34C-4C5A-ACF3-6E25E11528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392162" y="2417353"/>
            <a:ext cx="4464558" cy="3726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742950" indent="-285750">
              <a:buFont typeface="Arial" pitchFamily="34" charset="0"/>
              <a:buChar char="•"/>
              <a:defRPr sz="2000">
                <a:latin typeface="+mn-lt"/>
              </a:defRPr>
            </a:lvl2pPr>
            <a:lvl3pPr marL="1143000" indent="-228600">
              <a:buFont typeface="Symbol" pitchFamily="18" charset="2"/>
              <a:buChar char="-"/>
              <a:defRPr sz="2000">
                <a:latin typeface="+mn-lt"/>
              </a:defRPr>
            </a:lvl3pPr>
            <a:lvl4pPr marL="1600200" indent="-228600">
              <a:buFont typeface="Symbol" pitchFamily="18" charset="2"/>
              <a:buChar char="-"/>
              <a:defRPr sz="2000">
                <a:latin typeface="+mn-lt"/>
              </a:defRPr>
            </a:lvl4pPr>
            <a:lvl5pPr>
              <a:defRPr sz="2000"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0" name="Foliennummernplatzhalter 6">
            <a:extLst>
              <a:ext uri="{FF2B5EF4-FFF2-40B4-BE49-F238E27FC236}">
                <a16:creationId xmlns:a16="http://schemas.microsoft.com/office/drawing/2014/main" id="{F87C3A4E-FEE5-42B7-A105-C63F79DF20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4033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6">
            <a:extLst>
              <a:ext uri="{FF2B5EF4-FFF2-40B4-BE49-F238E27FC236}">
                <a16:creationId xmlns:a16="http://schemas.microsoft.com/office/drawing/2014/main" id="{3462FD7A-8733-4CCE-93D3-0876E831F2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48D36AAA-198B-4115-8FB2-F43D2C3B6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4" y="980694"/>
            <a:ext cx="8929116" cy="52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3208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ur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6">
            <a:extLst>
              <a:ext uri="{FF2B5EF4-FFF2-40B4-BE49-F238E27FC236}">
                <a16:creationId xmlns:a16="http://schemas.microsoft.com/office/drawing/2014/main" id="{F2733DD2-B195-4316-9E13-0A5509F38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7141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öllig 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6CEB567-B5C3-4A82-842B-EA650C4CB1D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8003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FC9C47EA-77C6-4896-9344-5C178A3B2E84}"/>
              </a:ext>
            </a:extLst>
          </p:cNvPr>
          <p:cNvSpPr/>
          <p:nvPr userDrawn="1"/>
        </p:nvSpPr>
        <p:spPr>
          <a:xfrm>
            <a:off x="2783586" y="548640"/>
            <a:ext cx="9413165" cy="45719"/>
          </a:xfrm>
          <a:prstGeom prst="rect">
            <a:avLst/>
          </a:prstGeom>
          <a:solidFill>
            <a:srgbClr val="CA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1CD8B822-FCED-4E5F-A09F-19E3780ABB4E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19362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0" r:id="rId2"/>
    <p:sldLayoutId id="2147484161" r:id="rId3"/>
    <p:sldLayoutId id="2147484166" r:id="rId4"/>
    <p:sldLayoutId id="2147484164" r:id="rId5"/>
    <p:sldLayoutId id="2147484163" r:id="rId6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814533-8935-4393-8683-DF2FEB732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5164885"/>
            <a:ext cx="9118771" cy="1123375"/>
          </a:xfrm>
        </p:spPr>
        <p:txBody>
          <a:bodyPr/>
          <a:lstStyle/>
          <a:p>
            <a:pPr algn="ctr"/>
            <a:br>
              <a:rPr lang="de-DE" dirty="0"/>
            </a:br>
            <a:br>
              <a:rPr lang="de-DE" dirty="0"/>
            </a:br>
            <a:r>
              <a:rPr lang="de-DE" sz="1600" dirty="0"/>
              <a:t>(MK, Ref. 41 Frau Baden/Frau Emig)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456E976-8165-4CF6-9743-BE8E0AAAE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39616" y="2348880"/>
            <a:ext cx="9118771" cy="1500187"/>
          </a:xfrm>
        </p:spPr>
        <p:txBody>
          <a:bodyPr/>
          <a:lstStyle/>
          <a:p>
            <a:pPr algn="ctr"/>
            <a:r>
              <a:rPr lang="de-DE" sz="3200" u="sng" dirty="0">
                <a:solidFill>
                  <a:srgbClr val="00B050"/>
                </a:solidFill>
              </a:rPr>
              <a:t>Das Konzept der Berufsfachschule BFS dual B und dual F (BFS dual)</a:t>
            </a:r>
          </a:p>
          <a:p>
            <a:pPr algn="ctr"/>
            <a:r>
              <a:rPr lang="de-DE" sz="1800" b="0" dirty="0">
                <a:solidFill>
                  <a:srgbClr val="00B050"/>
                </a:solidFill>
              </a:rPr>
              <a:t>Stand April 2024</a:t>
            </a:r>
            <a:endParaRPr lang="de-DE" sz="1800" b="0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069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2636912"/>
            <a:ext cx="9217072" cy="1008112"/>
          </a:xfrm>
        </p:spPr>
        <p:txBody>
          <a:bodyPr/>
          <a:lstStyle/>
          <a:p>
            <a:pPr algn="ctr"/>
            <a:r>
              <a:rPr lang="de-DE" sz="3200" dirty="0">
                <a:solidFill>
                  <a:srgbClr val="00B050"/>
                </a:solidFill>
              </a:rPr>
              <a:t>Welche Erkenntnisse liegen dem Konzept der BFS dual zugrunde?</a:t>
            </a:r>
            <a:endParaRPr lang="de-DE" sz="320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44162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9304" y="1142734"/>
            <a:ext cx="9937104" cy="5328634"/>
          </a:xfrm>
        </p:spPr>
        <p:txBody>
          <a:bodyPr/>
          <a:lstStyle/>
          <a:p>
            <a:pPr>
              <a:tabLst>
                <a:tab pos="534988" algn="l"/>
              </a:tabLst>
            </a:pPr>
            <a:r>
              <a:rPr lang="de-DE" sz="1600" b="1" dirty="0">
                <a:solidFill>
                  <a:srgbClr val="00B050"/>
                </a:solidFill>
              </a:rPr>
              <a:t>	</a:t>
            </a:r>
            <a:endParaRPr lang="de-DE" sz="1200" dirty="0"/>
          </a:p>
          <a:p>
            <a:pPr>
              <a:tabLst>
                <a:tab pos="534988" algn="l"/>
              </a:tabLst>
            </a:pPr>
            <a:r>
              <a:rPr lang="de-DE" sz="1600" b="1" dirty="0">
                <a:solidFill>
                  <a:srgbClr val="00B050"/>
                </a:solidFill>
              </a:rPr>
              <a:t>	1. Aktuelle Situation im berufsbildenden System Niedersachsens - Notwendigkeit der</a:t>
            </a:r>
            <a:br>
              <a:rPr lang="de-DE" sz="1600" b="1" dirty="0">
                <a:solidFill>
                  <a:srgbClr val="00B050"/>
                </a:solidFill>
              </a:rPr>
            </a:br>
            <a:r>
              <a:rPr lang="de-DE" sz="1600" b="1" dirty="0">
                <a:solidFill>
                  <a:srgbClr val="00B050"/>
                </a:solidFill>
              </a:rPr>
              <a:t>    	    Neuorientierung:</a:t>
            </a:r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b="1" dirty="0"/>
              <a:t>Fehlende oder keine passgenauen beruflichen Zielvorstellungen </a:t>
            </a:r>
            <a:r>
              <a:rPr lang="de-DE" sz="1400" dirty="0"/>
              <a:t>vieler Jugendlicher im Übergangs-system, die in einjährige Berufsfachschulen oder die Fachoberschule Klasse 11 einmünden </a:t>
            </a:r>
            <a:br>
              <a:rPr lang="de-DE" sz="1400" dirty="0"/>
            </a:br>
            <a:r>
              <a:rPr lang="de-DE" sz="1400" dirty="0"/>
              <a:t>(Gründe: fehlende Qualifikationen oder Berufsvorstellungen, mangelnde Ausbildungsplatzangeboten in bestimmten Berufen oder Regionen, zunehmende Zersplitterung von Ausbildungsberufen)</a:t>
            </a:r>
            <a:br>
              <a:rPr lang="de-DE" sz="1400" dirty="0"/>
            </a:br>
            <a:endParaRPr lang="de-DE" sz="1400" dirty="0"/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b="1" dirty="0"/>
              <a:t>Wirksamkeit der Berufsfachschulen und der Fachoberschulen Klasse 11 sehr gering</a:t>
            </a:r>
            <a:r>
              <a:rPr lang="de-DE" sz="1400" dirty="0"/>
              <a:t>: Berufsfachschulen als Möglichkeit zur Erfüllung der Schulpflicht, nicht zur Aneignung von beruflicher Grundbildung, die zielgerichtet in Ausbildung mündet. Übergang von Fachoberschule Klasse 11 in Klasse 12 landesweit nur ca. 50%</a:t>
            </a:r>
            <a:br>
              <a:rPr lang="de-DE" sz="1400" dirty="0"/>
            </a:br>
            <a:endParaRPr lang="de-DE" sz="1400" dirty="0"/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b="1" dirty="0"/>
              <a:t>Rückläufige Anzahl der Schülerinnen und Schüler in den Schulformen des BBS-Bereichs </a:t>
            </a:r>
            <a:r>
              <a:rPr lang="de-DE" sz="1400" dirty="0"/>
              <a:t>durch demografischen Wandel und weiterhin Trend zu höheren allgemeinen Schulabschlüssen</a:t>
            </a:r>
            <a:br>
              <a:rPr lang="de-DE" sz="1400" dirty="0"/>
            </a:br>
            <a:endParaRPr lang="de-DE" sz="1400" dirty="0"/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b="1" dirty="0"/>
              <a:t>Verstärkt heterogene Kompetenzen</a:t>
            </a:r>
            <a:r>
              <a:rPr lang="de-DE" sz="1400" dirty="0"/>
              <a:t> (insbesondere personale Kompetenzen) der Jugendlichen</a:t>
            </a:r>
            <a:br>
              <a:rPr lang="de-DE" sz="1400" dirty="0"/>
            </a:br>
            <a:endParaRPr lang="de-DE" sz="1400" dirty="0"/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b="1" dirty="0"/>
              <a:t>Regional differenziertes Ausbildungs- und Kooperationsverhalten der Betriebe</a:t>
            </a:r>
            <a:r>
              <a:rPr lang="de-DE" sz="1400" dirty="0"/>
              <a:t>, insbesondere bei Ausbildungsformen unterhalb der dualen Berufsausbildung</a:t>
            </a:r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6" y="692696"/>
            <a:ext cx="9289078" cy="504056"/>
          </a:xfrm>
        </p:spPr>
        <p:txBody>
          <a:bodyPr/>
          <a:lstStyle/>
          <a:p>
            <a:r>
              <a:rPr lang="de-DE" sz="2400" u="sng" dirty="0">
                <a:solidFill>
                  <a:srgbClr val="00B050"/>
                </a:solidFill>
              </a:rPr>
              <a:t>Bildungspolitische Ausgangssituation</a:t>
            </a:r>
            <a:endParaRPr lang="de-DE" sz="2400" dirty="0"/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9BEC773B-6BB3-46D3-AA8E-FFC0F68C7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5612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5560" y="980728"/>
            <a:ext cx="9937104" cy="5616624"/>
          </a:xfrm>
        </p:spPr>
        <p:txBody>
          <a:bodyPr/>
          <a:lstStyle/>
          <a:p>
            <a:pPr>
              <a:tabLst>
                <a:tab pos="534988" algn="l"/>
              </a:tabLst>
            </a:pPr>
            <a:r>
              <a:rPr lang="de-DE" sz="1600" b="1" dirty="0">
                <a:solidFill>
                  <a:srgbClr val="00B050"/>
                </a:solidFill>
              </a:rPr>
              <a:t>	2. Das Bündnis Duale Berufsausbildung spricht bereits 2015 folgende Handlungs-</a:t>
            </a:r>
            <a:br>
              <a:rPr lang="de-DE" sz="1600" b="1" dirty="0">
                <a:solidFill>
                  <a:srgbClr val="00B050"/>
                </a:solidFill>
              </a:rPr>
            </a:br>
            <a:r>
              <a:rPr lang="de-DE" sz="1600" b="1" dirty="0">
                <a:solidFill>
                  <a:srgbClr val="00B050"/>
                </a:solidFill>
              </a:rPr>
              <a:t>	    </a:t>
            </a:r>
            <a:r>
              <a:rPr lang="de-DE" sz="1600" b="1" dirty="0" err="1">
                <a:solidFill>
                  <a:srgbClr val="00B050"/>
                </a:solidFill>
              </a:rPr>
              <a:t>empfehlungen</a:t>
            </a:r>
            <a:r>
              <a:rPr lang="de-DE" sz="1600" b="1" dirty="0">
                <a:solidFill>
                  <a:srgbClr val="00B050"/>
                </a:solidFill>
              </a:rPr>
              <a:t> zur Stärkung der dualen Berufsausbildung aus:</a:t>
            </a:r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dirty="0"/>
              <a:t>Durchlässigkeit in der dualen Berufsausbildung</a:t>
            </a:r>
            <a:br>
              <a:rPr lang="de-DE" sz="1400" dirty="0"/>
            </a:br>
            <a:endParaRPr lang="de-DE" sz="1400" dirty="0"/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dirty="0"/>
              <a:t>Horizontale und vertikale Durchlässigkeit des Einstiegssystems</a:t>
            </a:r>
            <a:br>
              <a:rPr lang="de-DE" sz="1400" dirty="0"/>
            </a:br>
            <a:endParaRPr lang="de-DE" sz="1400" dirty="0"/>
          </a:p>
          <a:p>
            <a:pPr lvl="2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400" dirty="0"/>
              <a:t>Koordinierte Beratung und Betreuung</a:t>
            </a:r>
          </a:p>
          <a:p>
            <a:pPr>
              <a:tabLst>
                <a:tab pos="534988" algn="l"/>
              </a:tabLst>
            </a:pPr>
            <a:endParaRPr lang="de-DE" sz="1200" dirty="0"/>
          </a:p>
          <a:p>
            <a:pPr>
              <a:tabLst>
                <a:tab pos="534988" algn="l"/>
              </a:tabLst>
            </a:pPr>
            <a:r>
              <a:rPr lang="de-DE" sz="1600" b="1" dirty="0">
                <a:solidFill>
                  <a:srgbClr val="00B050"/>
                </a:solidFill>
              </a:rPr>
              <a:t>	3. Erkenntnisse aus dem Modellvorhaben HH dual/HH dual + an berufsbildenden Schulen im</a:t>
            </a:r>
            <a:br>
              <a:rPr lang="de-DE" sz="1600" b="1" dirty="0">
                <a:solidFill>
                  <a:srgbClr val="00B050"/>
                </a:solidFill>
              </a:rPr>
            </a:br>
            <a:r>
              <a:rPr lang="de-DE" sz="1600" b="1" dirty="0">
                <a:solidFill>
                  <a:srgbClr val="00B050"/>
                </a:solidFill>
              </a:rPr>
              <a:t>	    Berufsbereich Wirtschaft (2016- 2021):</a:t>
            </a:r>
            <a:endParaRPr lang="de-DE" sz="1400" dirty="0"/>
          </a:p>
          <a:p>
            <a:pPr>
              <a:tabLst>
                <a:tab pos="534988" algn="l"/>
              </a:tabLst>
            </a:pPr>
            <a:r>
              <a:rPr lang="de-DE" dirty="0"/>
              <a:t>		</a:t>
            </a:r>
            <a:r>
              <a:rPr lang="de-DE" sz="1800" b="1" dirty="0">
                <a:ln w="0"/>
              </a:rPr>
              <a:t>1. Stärkung des dualen Systems </a:t>
            </a:r>
          </a:p>
          <a:p>
            <a:pPr marL="798512">
              <a:lnSpc>
                <a:spcPct val="120000"/>
              </a:lnSpc>
              <a:tabLst>
                <a:tab pos="534988" algn="l"/>
              </a:tabLst>
            </a:pP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- Intensivierung der praktischen Ausbildung, begleitet durch ebenfalls gestärktes Beratungs- und 		       </a:t>
            </a:r>
            <a:r>
              <a:rPr lang="de-DE" sz="1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Coachingsystem</a:t>
            </a: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für alle </a:t>
            </a:r>
            <a:r>
              <a:rPr lang="de-DE" sz="1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SuS</a:t>
            </a: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marL="798512">
              <a:lnSpc>
                <a:spcPct val="120000"/>
              </a:lnSpc>
              <a:tabLst>
                <a:tab pos="534988" algn="l"/>
              </a:tabLst>
            </a:pP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     - Stärkere Verzahnung der Lernorte</a:t>
            </a:r>
          </a:p>
          <a:p>
            <a:pPr marL="1541463" lvl="1">
              <a:lnSpc>
                <a:spcPct val="120000"/>
              </a:lnSpc>
              <a:buFont typeface="Wingdings" panose="05000000000000000000" pitchFamily="2" charset="2"/>
              <a:buChar char="à"/>
              <a:tabLst>
                <a:tab pos="534988" algn="l"/>
              </a:tabLst>
            </a:pPr>
            <a:r>
              <a:rPr lang="de-DE" sz="1400" b="1" dirty="0">
                <a:ln w="0"/>
                <a:solidFill>
                  <a:srgbClr val="FF0000"/>
                </a:solidFill>
              </a:rPr>
              <a:t>Erhöhung Ausbildungsreife und Ausbildungsquote</a:t>
            </a:r>
            <a:br>
              <a:rPr lang="de-DE" sz="1400" b="1" dirty="0">
                <a:ln w="0"/>
                <a:solidFill>
                  <a:srgbClr val="FF0000"/>
                </a:solidFill>
              </a:rPr>
            </a:br>
            <a:endParaRPr lang="de-DE" sz="1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defTabSz="180000">
              <a:lnSpc>
                <a:spcPct val="120000"/>
              </a:lnSpc>
            </a:pPr>
            <a:r>
              <a:rPr lang="de-DE" sz="1800" b="1" dirty="0">
                <a:ln w="0"/>
              </a:rPr>
              <a:t>					2. Hohe Flexibilität und Eigenverantwortung der Schulen</a:t>
            </a:r>
          </a:p>
          <a:p>
            <a:pPr marL="914400" lvl="2" indent="0" defTabSz="180000">
              <a:lnSpc>
                <a:spcPct val="120000"/>
              </a:lnSpc>
              <a:buNone/>
            </a:pP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- Ermöglichung der wohnortnahe Beschulung auch an kleineren Standorten</a:t>
            </a:r>
            <a:br>
              <a:rPr lang="de-DE" sz="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de-DE" sz="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        </a:t>
            </a:r>
            <a:r>
              <a:rPr lang="de-DE" sz="1400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</a:t>
            </a:r>
            <a:r>
              <a:rPr lang="de-DE" sz="1400" b="1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  </a:t>
            </a:r>
            <a:r>
              <a:rPr lang="de-DE" sz="1400" b="1" dirty="0">
                <a:ln w="0"/>
                <a:solidFill>
                  <a:srgbClr val="FF0000"/>
                </a:solidFill>
              </a:rPr>
              <a:t>Abbildung regionaler Spezifika</a:t>
            </a:r>
          </a:p>
          <a:p>
            <a:pPr>
              <a:tabLst>
                <a:tab pos="534988" algn="l"/>
              </a:tabLst>
            </a:pPr>
            <a:endParaRPr lang="de-DE" dirty="0"/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9BEC773B-6BB3-46D3-AA8E-FFC0F68C7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3707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5560" y="980728"/>
            <a:ext cx="9937104" cy="5328634"/>
          </a:xfrm>
        </p:spPr>
        <p:txBody>
          <a:bodyPr/>
          <a:lstStyle/>
          <a:p>
            <a:pPr>
              <a:tabLst>
                <a:tab pos="534988" algn="l"/>
              </a:tabLst>
            </a:pPr>
            <a:r>
              <a:rPr lang="de-DE" sz="1600" b="1" dirty="0">
                <a:solidFill>
                  <a:srgbClr val="00B050"/>
                </a:solidFill>
              </a:rPr>
              <a:t>		</a:t>
            </a:r>
            <a:r>
              <a:rPr lang="de-DE" sz="1800" b="1" dirty="0">
                <a:ln w="0"/>
              </a:rPr>
              <a:t>3. Berücksichtigung individueller Lernbiografien</a:t>
            </a:r>
          </a:p>
          <a:p>
            <a:pPr marL="914400" lvl="2" indent="0" defTabSz="180000">
              <a:lnSpc>
                <a:spcPct val="120000"/>
              </a:lnSpc>
              <a:buNone/>
            </a:pP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- horizontale und vertikale Anschlussfähigkeit</a:t>
            </a:r>
          </a:p>
          <a:p>
            <a:pPr marL="914400" lvl="2" indent="0" defTabSz="180000">
              <a:lnSpc>
                <a:spcPct val="120000"/>
              </a:lnSpc>
              <a:buNone/>
            </a:pP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- Erwerb höherwertiger Schulabschlüsse</a:t>
            </a:r>
          </a:p>
          <a:p>
            <a:pPr marL="457200" lvl="1" indent="0" defTabSz="180000">
              <a:lnSpc>
                <a:spcPct val="120000"/>
              </a:lnSpc>
              <a:buNone/>
            </a:pP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					</a:t>
            </a:r>
            <a:r>
              <a:rPr lang="de-DE" sz="1400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</a:t>
            </a:r>
            <a:r>
              <a:rPr lang="de-DE" sz="1400" b="1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 Durchlässigkeit</a:t>
            </a:r>
            <a:br>
              <a:rPr lang="de-DE" sz="1400" b="1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</a:br>
            <a:endParaRPr lang="de-DE" sz="1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defTabSz="180000">
              <a:lnSpc>
                <a:spcPct val="120000"/>
              </a:lnSpc>
            </a:pPr>
            <a:r>
              <a:rPr lang="de-DE" sz="1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			</a:t>
            </a:r>
            <a:r>
              <a:rPr lang="de-DE" sz="1800" b="1" dirty="0">
                <a:ln w="0"/>
              </a:rPr>
              <a:t>	4. Klarere Struktur durch Reduzierung der beruflichen Fachrichtungen/</a:t>
            </a:r>
            <a:br>
              <a:rPr lang="de-DE" sz="1800" b="1" dirty="0">
                <a:ln w="0"/>
              </a:rPr>
            </a:br>
            <a:r>
              <a:rPr lang="de-DE" sz="1800" b="1" dirty="0">
                <a:ln w="0"/>
              </a:rPr>
              <a:t>    					 Schwerpunkte der BFS</a:t>
            </a:r>
          </a:p>
          <a:p>
            <a:pPr marL="914400" lvl="2" indent="0" defTabSz="180000">
              <a:lnSpc>
                <a:spcPct val="120000"/>
              </a:lnSpc>
              <a:buNone/>
            </a:pPr>
            <a:r>
              <a:rPr lang="de-DE" sz="14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Profilbildung</a:t>
            </a:r>
            <a:br>
              <a:rPr lang="de-DE" sz="14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anose="05000000000000000000" pitchFamily="2" charset="2"/>
              </a:rPr>
              <a:t>	    </a:t>
            </a:r>
            <a:r>
              <a:rPr lang="de-DE" sz="1400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</a:t>
            </a:r>
            <a:r>
              <a:rPr lang="de-DE" sz="1400" b="1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 breitere </a:t>
            </a:r>
            <a:r>
              <a:rPr lang="de-DE" sz="1400" b="1" u="sng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berufliche</a:t>
            </a:r>
            <a:r>
              <a:rPr lang="de-DE" sz="1400" b="1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 Grundbildung/bessere und klare Orientierung</a:t>
            </a:r>
          </a:p>
          <a:p>
            <a:pPr>
              <a:tabLst>
                <a:tab pos="534988" algn="l"/>
              </a:tabLst>
            </a:pPr>
            <a:r>
              <a:rPr lang="de-DE" dirty="0"/>
              <a:t>		</a:t>
            </a:r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9BEC773B-6BB3-46D3-AA8E-FFC0F68C7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9241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2636912"/>
            <a:ext cx="9217072" cy="1008112"/>
          </a:xfrm>
        </p:spPr>
        <p:txBody>
          <a:bodyPr/>
          <a:lstStyle/>
          <a:p>
            <a:pPr algn="ctr"/>
            <a:r>
              <a:rPr lang="de-DE" sz="3200" dirty="0">
                <a:solidFill>
                  <a:srgbClr val="00B050"/>
                </a:solidFill>
              </a:rPr>
              <a:t>Welche Zielsetzungen hat das Konzept?</a:t>
            </a:r>
            <a:endParaRPr lang="de-DE" sz="320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93551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5600" y="1340768"/>
            <a:ext cx="8929116" cy="4968552"/>
          </a:xfrm>
        </p:spPr>
        <p:txBody>
          <a:bodyPr/>
          <a:lstStyle/>
          <a:p>
            <a:pPr marL="914400" lvl="1" indent="-457200">
              <a:lnSpc>
                <a:spcPct val="150000"/>
              </a:lnSpc>
              <a:buFont typeface="+mj-lt"/>
              <a:buAutoNum type="arabicPeriod"/>
              <a:tabLst>
                <a:tab pos="534988" algn="l"/>
              </a:tabLst>
            </a:pPr>
            <a:r>
              <a:rPr lang="de-DE" b="1" dirty="0"/>
              <a:t>Stärkung der dualen Berufsausbildung </a:t>
            </a:r>
            <a:r>
              <a:rPr lang="de-DE" dirty="0"/>
              <a:t>unter Beibehaltung der vertikalen und horizontalen Durchlässigkeit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  <a:tabLst>
                <a:tab pos="534988" algn="l"/>
              </a:tabLst>
            </a:pPr>
            <a:r>
              <a:rPr lang="de-DE" b="1" dirty="0"/>
              <a:t>Verzahnung der Lernorte </a:t>
            </a:r>
            <a:r>
              <a:rPr lang="de-DE" dirty="0"/>
              <a:t>mit breit angelegter beruflicher Grund-bildung zur </a:t>
            </a:r>
            <a:r>
              <a:rPr lang="de-DE" b="1" dirty="0"/>
              <a:t>Verbesserung der Chancen auf einen dualen Ausbildungsplatz  </a:t>
            </a:r>
            <a:r>
              <a:rPr lang="de-DE" dirty="0"/>
              <a:t>- </a:t>
            </a:r>
            <a:r>
              <a:rPr lang="de-DE" b="1" dirty="0"/>
              <a:t>stärkere Einbindung </a:t>
            </a:r>
            <a:r>
              <a:rPr lang="de-DE" dirty="0"/>
              <a:t>der Betriebe - effektivere und einfachere Auszubildendengewinnung</a:t>
            </a:r>
            <a:r>
              <a:rPr lang="de-DE" b="1" dirty="0"/>
              <a:t> („Klebeeffekt“)</a:t>
            </a:r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3.	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</a:rPr>
              <a:t>Möglicher </a:t>
            </a: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Übergang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</a:rPr>
              <a:t> für leistungsfähige </a:t>
            </a:r>
            <a:r>
              <a:rPr lang="de-DE" dirty="0" err="1">
                <a:solidFill>
                  <a:srgbClr val="000000">
                    <a:lumMod val="65000"/>
                    <a:lumOff val="35000"/>
                  </a:srgbClr>
                </a:solidFill>
              </a:rPr>
              <a:t>SuS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</a:rPr>
              <a:t> </a:t>
            </a: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in die FOS Klasse 12</a:t>
            </a:r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endParaRPr lang="de-DE" b="1" dirty="0"/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3FC6AA50-0266-4A24-88E3-DAC699218F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800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7608" y="1268760"/>
            <a:ext cx="8929116" cy="4752594"/>
          </a:xfrm>
        </p:spPr>
        <p:txBody>
          <a:bodyPr/>
          <a:lstStyle/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r>
              <a:rPr lang="de-DE" b="1" dirty="0"/>
              <a:t>4.	Klarere Struktur des beruflichen Schulsystems </a:t>
            </a:r>
            <a:r>
              <a:rPr lang="de-DE" dirty="0"/>
              <a:t>durch eine 			gemeinsame einjährige Schulform neben der BES und der FOS 			Klasse 12/des BG</a:t>
            </a:r>
            <a:endParaRPr lang="de-DE" b="1" dirty="0"/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r>
              <a:rPr lang="de-DE" b="1" dirty="0"/>
              <a:t>5.	Stärkung der Eigenverantwortlichkeit </a:t>
            </a:r>
            <a:r>
              <a:rPr lang="de-DE" dirty="0"/>
              <a:t>der berufsbildenden Schulen 		durch möglichst wohnortnahe Beschulung und Abbildung regionaler </a:t>
            </a:r>
            <a:br>
              <a:rPr lang="de-DE" dirty="0"/>
            </a:br>
            <a:r>
              <a:rPr lang="de-DE" dirty="0"/>
              <a:t>		Besonderheiten (z. B. Anrechnung als 1. Ausbildungsjahr)</a:t>
            </a:r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007B7729-2FC3-4099-8C13-5C6F7EC677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6417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2636912"/>
            <a:ext cx="9217072" cy="1008112"/>
          </a:xfrm>
        </p:spPr>
        <p:txBody>
          <a:bodyPr/>
          <a:lstStyle/>
          <a:p>
            <a:pPr algn="ctr"/>
            <a:r>
              <a:rPr lang="de-DE" sz="3200" dirty="0">
                <a:solidFill>
                  <a:srgbClr val="00B050"/>
                </a:solidFill>
              </a:rPr>
              <a:t>Welche Besonderheiten hat das Konzept?</a:t>
            </a:r>
            <a:endParaRPr lang="de-DE" sz="320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95326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7608" y="1484784"/>
            <a:ext cx="8929116" cy="5832648"/>
          </a:xfrm>
        </p:spPr>
        <p:txBody>
          <a:bodyPr/>
          <a:lstStyle/>
          <a:p>
            <a:pPr marL="914400" lvl="1" indent="-457200">
              <a:lnSpc>
                <a:spcPct val="150000"/>
              </a:lnSpc>
              <a:buFont typeface="+mj-lt"/>
              <a:buAutoNum type="arabicPeriod"/>
              <a:tabLst>
                <a:tab pos="534988" algn="l"/>
              </a:tabLst>
            </a:pPr>
            <a:r>
              <a:rPr lang="de-DE" b="1" dirty="0"/>
              <a:t>Wechsel des Profils oder Schwerpunkts ermöglichen </a:t>
            </a:r>
            <a:r>
              <a:rPr lang="de-DE" dirty="0"/>
              <a:t>durch gezielte berufliche Orientierung und der Möglichkeit der Profil- und Schwerpunktwahl (3 Profile Wirtschaft/Technik/Gesundheit und Soziales mit verschiedenen, regional ausgerichteten Schwerpunkten)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  <a:tabLst>
                <a:tab pos="534988" algn="l"/>
              </a:tabLst>
            </a:pPr>
            <a:r>
              <a:rPr lang="de-DE" b="1" dirty="0"/>
              <a:t>Gemeinsame Beschulung </a:t>
            </a:r>
            <a:r>
              <a:rPr lang="de-DE" dirty="0"/>
              <a:t>aller Schulabgängerinnen und -abgänger (analog der Berufsschule) mit mindestens Hauptschulabschluss Klasse 9 mit zielgerichteter Einmündung in die BFS dual B oder BFS dual F zum Halbjahreswechsel (Y-Modell)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  <a:tabLst>
                <a:tab pos="534988" algn="l"/>
              </a:tabLst>
            </a:pPr>
            <a:endParaRPr lang="de-DE" dirty="0"/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  <a:tabLst>
                <a:tab pos="534988" algn="l"/>
              </a:tabLst>
            </a:pPr>
            <a:endParaRPr lang="de-DE" b="1" dirty="0"/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3FC6AA50-0266-4A24-88E3-DAC699218F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740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5600" y="1484784"/>
            <a:ext cx="9073132" cy="4680586"/>
          </a:xfrm>
        </p:spPr>
        <p:txBody>
          <a:bodyPr/>
          <a:lstStyle/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3.	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</a:rPr>
              <a:t>Konzentration auf passgenauen beruflichen Anschluss durch explizit 		in der Stundentafel verankerte Profilbausteine </a:t>
            </a: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„Coaching und 			Beratung“ 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</a:rPr>
              <a:t>und </a:t>
            </a: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„Reflexion des Praktikums/der praktischen Aus-		</a:t>
            </a:r>
            <a:r>
              <a:rPr lang="de-DE" b="1" dirty="0" err="1">
                <a:solidFill>
                  <a:srgbClr val="000000">
                    <a:lumMod val="65000"/>
                    <a:lumOff val="35000"/>
                  </a:srgbClr>
                </a:solidFill>
              </a:rPr>
              <a:t>bildung</a:t>
            </a: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“ 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</a:rPr>
              <a:t>unter Einsatz von </a:t>
            </a: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multiprofessionellen Teams</a:t>
            </a:r>
            <a:endParaRPr lang="de-DE" dirty="0"/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r>
              <a:rPr lang="de-DE" b="1" dirty="0"/>
              <a:t>4.</a:t>
            </a:r>
            <a:r>
              <a:rPr lang="de-DE" dirty="0"/>
              <a:t>	Verlagerung des </a:t>
            </a:r>
            <a:r>
              <a:rPr lang="de-DE" b="1" dirty="0"/>
              <a:t>Fokus´ vom schulischen Abschluss </a:t>
            </a:r>
            <a:r>
              <a:rPr lang="de-DE" dirty="0"/>
              <a:t>auf 			individuell angepassten</a:t>
            </a:r>
            <a:r>
              <a:rPr lang="de-DE" b="1" dirty="0"/>
              <a:t> beruflichen Anschluss</a:t>
            </a:r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007B7729-2FC3-4099-8C13-5C6F7EC677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2074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1916832"/>
            <a:ext cx="9217072" cy="2808312"/>
          </a:xfrm>
        </p:spPr>
        <p:txBody>
          <a:bodyPr/>
          <a:lstStyle/>
          <a:p>
            <a:pPr algn="ctr"/>
            <a:r>
              <a:rPr lang="de-DE" sz="3200" dirty="0">
                <a:solidFill>
                  <a:srgbClr val="00B050"/>
                </a:solidFill>
              </a:rPr>
              <a:t>Wie ist die BFS dual in das System der berufsbildenden Schulen integriert?</a:t>
            </a:r>
            <a:br>
              <a:rPr lang="de-DE" sz="3200" dirty="0">
                <a:solidFill>
                  <a:srgbClr val="00B050"/>
                </a:solidFill>
              </a:rPr>
            </a:br>
            <a:br>
              <a:rPr lang="de-DE" sz="3200" dirty="0">
                <a:solidFill>
                  <a:srgbClr val="00B050"/>
                </a:solidFill>
              </a:rPr>
            </a:br>
            <a:r>
              <a:rPr lang="de-DE" sz="3200" dirty="0">
                <a:solidFill>
                  <a:srgbClr val="00B050"/>
                </a:solidFill>
              </a:rPr>
              <a:t>Welche Schulabschlüsse können in der BFS dual erworben werden?</a:t>
            </a:r>
            <a:endParaRPr lang="de-DE" sz="320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7670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1888" y="692696"/>
            <a:ext cx="8929116" cy="864096"/>
          </a:xfrm>
        </p:spPr>
        <p:txBody>
          <a:bodyPr/>
          <a:lstStyle/>
          <a:p>
            <a:r>
              <a:rPr lang="de-DE" sz="2400" u="sng" dirty="0">
                <a:solidFill>
                  <a:srgbClr val="00B050"/>
                </a:solidFill>
              </a:rPr>
              <a:t>Einbettung der BFS dual in die beruflichen Schulen und schulische Abschlüsse an der BBS </a:t>
            </a:r>
            <a:r>
              <a:rPr lang="de-DE" sz="1400" b="0" u="sng" dirty="0">
                <a:solidFill>
                  <a:srgbClr val="00B050"/>
                </a:solidFill>
              </a:rPr>
              <a:t>(Ausschnitt BBS-System)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44C5505-7B46-4623-8AD2-E77CDE3DAD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13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88121228-C9B8-47DA-80A7-F38C1E55B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696" y="1648295"/>
            <a:ext cx="6663906" cy="4841532"/>
          </a:xfrm>
          <a:prstGeom prst="rect">
            <a:avLst/>
          </a:prstGeom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6B4AF33B-6100-4980-BC70-4582EF25B7D1}"/>
              </a:ext>
            </a:extLst>
          </p:cNvPr>
          <p:cNvSpPr/>
          <p:nvPr/>
        </p:nvSpPr>
        <p:spPr>
          <a:xfrm>
            <a:off x="6096000" y="3140968"/>
            <a:ext cx="1944216" cy="79208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E3D9B55B-697B-498E-B0A7-E029FE86685A}"/>
              </a:ext>
            </a:extLst>
          </p:cNvPr>
          <p:cNvSpPr/>
          <p:nvPr/>
        </p:nvSpPr>
        <p:spPr>
          <a:xfrm>
            <a:off x="6096000" y="4733308"/>
            <a:ext cx="2736304" cy="86409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81951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2636912"/>
            <a:ext cx="9217072" cy="1008112"/>
          </a:xfrm>
        </p:spPr>
        <p:txBody>
          <a:bodyPr/>
          <a:lstStyle/>
          <a:p>
            <a:pPr algn="ctr"/>
            <a:r>
              <a:rPr lang="de-DE" sz="3200" dirty="0">
                <a:solidFill>
                  <a:srgbClr val="00B050"/>
                </a:solidFill>
              </a:rPr>
              <a:t>Welche Wege in die </a:t>
            </a:r>
            <a:r>
              <a:rPr lang="de-DE" sz="3200" dirty="0" err="1">
                <a:solidFill>
                  <a:srgbClr val="00B050"/>
                </a:solidFill>
              </a:rPr>
              <a:t>Beruflichkeit</a:t>
            </a:r>
            <a:r>
              <a:rPr lang="de-DE" sz="3200" dirty="0">
                <a:solidFill>
                  <a:srgbClr val="00B050"/>
                </a:solidFill>
              </a:rPr>
              <a:t> bietet die BFS dual?</a:t>
            </a:r>
            <a:endParaRPr lang="de-DE" sz="320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337359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922E247-B677-454B-B92F-8A3527248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15</a:t>
            </a:fld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D87C781-00E7-4BF4-A659-557EF25C1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3632" y="1052736"/>
            <a:ext cx="8941205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833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2636912"/>
            <a:ext cx="9217072" cy="1008112"/>
          </a:xfrm>
        </p:spPr>
        <p:txBody>
          <a:bodyPr/>
          <a:lstStyle/>
          <a:p>
            <a:pPr algn="ctr"/>
            <a:r>
              <a:rPr lang="de-DE" sz="3200" dirty="0">
                <a:solidFill>
                  <a:srgbClr val="00B050"/>
                </a:solidFill>
              </a:rPr>
              <a:t>Wie ist das Schuljahr zeitlich organisiert?</a:t>
            </a:r>
            <a:endParaRPr lang="de-DE" sz="320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99747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4879B8A2-3B00-4487-8D93-4A1137FD19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17</a:t>
            </a:fld>
            <a:endParaRPr lang="de-DE" dirty="0"/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4E7886E9-1151-4FB1-B0C1-0328F00721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3592" y="1556792"/>
            <a:ext cx="9108585" cy="3964801"/>
          </a:xfrm>
          <a:prstGeom prst="rect">
            <a:avLst/>
          </a:prstGeom>
        </p:spPr>
      </p:pic>
      <p:sp>
        <p:nvSpPr>
          <p:cNvPr id="8" name="Titel 5">
            <a:extLst>
              <a:ext uri="{FF2B5EF4-FFF2-40B4-BE49-F238E27FC236}">
                <a16:creationId xmlns:a16="http://schemas.microsoft.com/office/drawing/2014/main" id="{75CC3BA2-176F-4EE2-8108-921278BD5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6" y="692696"/>
            <a:ext cx="9217072" cy="522000"/>
          </a:xfrm>
        </p:spPr>
        <p:txBody>
          <a:bodyPr/>
          <a:lstStyle/>
          <a:p>
            <a:r>
              <a:rPr lang="de-DE" sz="2400" u="sng" dirty="0">
                <a:solidFill>
                  <a:srgbClr val="00B050"/>
                </a:solidFill>
              </a:rPr>
              <a:t>Die Phasen der BFS dual im Schuljahresverlauf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9581015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2636912"/>
            <a:ext cx="9217072" cy="1008112"/>
          </a:xfrm>
        </p:spPr>
        <p:txBody>
          <a:bodyPr/>
          <a:lstStyle/>
          <a:p>
            <a:pPr algn="ctr"/>
            <a:r>
              <a:rPr lang="de-DE" sz="3200" dirty="0">
                <a:solidFill>
                  <a:srgbClr val="00B050"/>
                </a:solidFill>
              </a:rPr>
              <a:t>Wie ist die BFS dual an Mono- und Bündelschulen organisiert?</a:t>
            </a:r>
            <a:endParaRPr lang="de-DE" sz="320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916110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19</a:t>
            </a:fld>
            <a:endParaRPr lang="de-DE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87BA5924-71BD-44C7-9B64-0A6446916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640" y="764704"/>
            <a:ext cx="8678096" cy="56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960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2996952"/>
            <a:ext cx="9217072" cy="522000"/>
          </a:xfrm>
        </p:spPr>
        <p:txBody>
          <a:bodyPr/>
          <a:lstStyle/>
          <a:p>
            <a:pPr algn="ctr"/>
            <a:r>
              <a:rPr lang="de-DE" u="sng" dirty="0">
                <a:solidFill>
                  <a:srgbClr val="00B050"/>
                </a:solidFill>
              </a:rPr>
              <a:t>Wie ist der Ablauf des Innovationsvorhabens geplant?</a:t>
            </a: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222085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9576" y="908720"/>
            <a:ext cx="9721080" cy="5256650"/>
          </a:xfrm>
        </p:spPr>
        <p:txBody>
          <a:bodyPr/>
          <a:lstStyle/>
          <a:p>
            <a:pPr lvl="0" fontAlgn="auto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tabLst>
                <a:tab pos="534988" algn="l"/>
              </a:tabLst>
            </a:pPr>
            <a:r>
              <a:rPr lang="de-DE" sz="2200" b="1" kern="1200" dirty="0">
                <a:solidFill>
                  <a:prstClr val="black"/>
                </a:solidFill>
                <a:latin typeface="Calibri" panose="020F0502020204030204"/>
              </a:rPr>
              <a:t>	</a:t>
            </a:r>
            <a:r>
              <a:rPr lang="de-DE" b="1" kern="1200" dirty="0">
                <a:solidFill>
                  <a:prstClr val="black"/>
                </a:solidFill>
              </a:rPr>
              <a:t>1. Durchführung der </a:t>
            </a:r>
            <a:r>
              <a:rPr lang="de-DE" b="1" u="sng" kern="1200" dirty="0">
                <a:solidFill>
                  <a:prstClr val="black"/>
                </a:solidFill>
              </a:rPr>
              <a:t>1. und 2. PILOTIERUNGSPHASE</a:t>
            </a:r>
            <a:r>
              <a:rPr lang="de-DE" b="1" kern="1200" dirty="0">
                <a:solidFill>
                  <a:prstClr val="black"/>
                </a:solidFill>
              </a:rPr>
              <a:t>  </a:t>
            </a:r>
            <a:r>
              <a:rPr lang="de-DE" sz="1600" kern="1200" dirty="0">
                <a:solidFill>
                  <a:prstClr val="black"/>
                </a:solidFill>
              </a:rPr>
              <a:t>Schuljahr 2022/23 und 	     2023/24 – 2024/25:</a:t>
            </a:r>
            <a:br>
              <a:rPr lang="de-DE" sz="1600" kern="1200" dirty="0">
                <a:solidFill>
                  <a:prstClr val="black"/>
                </a:solidFill>
              </a:rPr>
            </a:br>
            <a:endParaRPr lang="de-DE" sz="1600" u="sng" kern="1200" dirty="0">
              <a:solidFill>
                <a:srgbClr val="00B050"/>
              </a:solidFill>
            </a:endParaRPr>
          </a:p>
          <a:p>
            <a:pPr marL="457200" lvl="1" indent="0" fontAlgn="auto">
              <a:spcBef>
                <a:spcPts val="50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de-DE" sz="1700" kern="12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	     Insgesamt 9 berufsbildende Schulen nehmen ab Schuljahr 2023/24 am Innovationsvorhaben teil.</a:t>
            </a:r>
          </a:p>
          <a:p>
            <a:pPr marL="457200" lvl="1" indent="0" fontAlgn="auto">
              <a:spcBef>
                <a:spcPts val="50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lang="de-DE" sz="1600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 marL="457200" lvl="1" indent="0" fontAlgn="auto">
              <a:spcBef>
                <a:spcPts val="50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de-DE" kern="1200" dirty="0">
                <a:solidFill>
                  <a:prstClr val="black"/>
                </a:solidFill>
                <a:ea typeface="+mn-ea"/>
                <a:cs typeface="+mn-cs"/>
              </a:rPr>
              <a:t>	</a:t>
            </a:r>
            <a:r>
              <a:rPr lang="de-DE" b="1" kern="1200" dirty="0">
                <a:solidFill>
                  <a:prstClr val="black"/>
                </a:solidFill>
                <a:ea typeface="+mn-ea"/>
                <a:cs typeface="+mn-cs"/>
              </a:rPr>
              <a:t>2. </a:t>
            </a:r>
            <a:r>
              <a:rPr lang="de-DE" b="1" u="sng" kern="1200" dirty="0">
                <a:solidFill>
                  <a:prstClr val="black"/>
                </a:solidFill>
                <a:ea typeface="+mn-ea"/>
                <a:cs typeface="+mn-cs"/>
              </a:rPr>
              <a:t>KOMMISSIONSARBEIT</a:t>
            </a:r>
            <a:r>
              <a:rPr lang="de-DE" b="1" kern="12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ab Frühjahr 2023:</a:t>
            </a:r>
            <a:b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</a:br>
            <a:endParaRPr lang="de-DE" sz="1600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 marL="457200" lvl="1" indent="0" fontAlgn="auto">
              <a:spcAft>
                <a:spcPts val="0"/>
              </a:spcAft>
              <a:buNone/>
              <a:tabLst>
                <a:tab pos="534988" algn="l"/>
              </a:tabLst>
            </a:pP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 	     Es werden in 5 Kommissionen Rahmenrichtlinien für Beratung &amp; Coaching, Mathematik und</a:t>
            </a:r>
            <a:b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	     alle 3 Profile erstellt.</a:t>
            </a:r>
            <a:b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endParaRPr lang="de-DE" sz="1500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 marL="457200" lvl="1" indent="0" fontAlgn="auto">
              <a:lnSpc>
                <a:spcPct val="90000"/>
              </a:lnSpc>
              <a:spcAft>
                <a:spcPts val="0"/>
              </a:spcAft>
              <a:buNone/>
              <a:tabLst>
                <a:tab pos="534988" algn="l"/>
              </a:tabLst>
            </a:pPr>
            <a:endParaRPr lang="de-DE" sz="1500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 marL="457200" lvl="1" indent="0" fontAlgn="auto">
              <a:spcAft>
                <a:spcPts val="0"/>
              </a:spcAft>
              <a:buNone/>
              <a:tabLst>
                <a:tab pos="534988" algn="l"/>
              </a:tabLst>
            </a:pPr>
            <a:r>
              <a:rPr lang="de-DE" b="1" kern="1200" dirty="0">
                <a:solidFill>
                  <a:prstClr val="black"/>
                </a:solidFill>
                <a:ea typeface="+mn-ea"/>
                <a:cs typeface="+mn-cs"/>
              </a:rPr>
              <a:t>3. </a:t>
            </a:r>
            <a:r>
              <a:rPr lang="de-DE" b="1" u="sng" kern="1200" dirty="0">
                <a:solidFill>
                  <a:prstClr val="black"/>
                </a:solidFill>
                <a:ea typeface="+mn-ea"/>
                <a:cs typeface="+mn-cs"/>
              </a:rPr>
              <a:t>Einrichtung eines EXPERTENRATS </a:t>
            </a: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im Juni 2023 </a:t>
            </a:r>
          </a:p>
          <a:p>
            <a:pPr marL="457200" lvl="1" indent="0" fontAlgn="auto">
              <a:spcAft>
                <a:spcPts val="0"/>
              </a:spcAft>
              <a:buNone/>
              <a:tabLst>
                <a:tab pos="534988" algn="l"/>
              </a:tabLst>
            </a:pPr>
            <a:endParaRPr lang="de-DE" sz="1600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 marL="457200" lvl="1" indent="0" fontAlgn="auto">
              <a:lnSpc>
                <a:spcPct val="150000"/>
              </a:lnSpc>
              <a:spcAft>
                <a:spcPts val="0"/>
              </a:spcAft>
              <a:buNone/>
              <a:tabLst>
                <a:tab pos="534988" algn="l"/>
              </a:tabLst>
            </a:pP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	    Vertreterinnen und Vertreter aus Schule und Wissenschaft, der Sozialpartner sowie </a:t>
            </a:r>
            <a:b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	    den Schulbehörden begleiten und evaluieren das Innovationsvorhaben und geben Empfehlungen</a:t>
            </a:r>
            <a:b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de-DE" sz="1600" kern="1200" dirty="0">
                <a:solidFill>
                  <a:prstClr val="black"/>
                </a:solidFill>
                <a:ea typeface="+mn-ea"/>
                <a:cs typeface="+mn-cs"/>
              </a:rPr>
              <a:t>	    zur Pilotierung und anschließenden Verstetigung der BFS dual.</a:t>
            </a:r>
          </a:p>
          <a:p>
            <a:pPr marL="457200" lvl="1" indent="0" fontAlgn="auto">
              <a:spcAft>
                <a:spcPts val="0"/>
              </a:spcAft>
              <a:buNone/>
              <a:tabLst>
                <a:tab pos="534988" algn="l"/>
              </a:tabLst>
            </a:pPr>
            <a:br>
              <a:rPr lang="de-DE" kern="1200" dirty="0">
                <a:solidFill>
                  <a:prstClr val="black"/>
                </a:solidFill>
                <a:ea typeface="+mn-ea"/>
                <a:cs typeface="+mn-cs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567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E513DA3-5585-4612-BDB5-F705CB73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1584" y="764704"/>
            <a:ext cx="9721080" cy="5256584"/>
          </a:xfrm>
        </p:spPr>
        <p:txBody>
          <a:bodyPr/>
          <a:lstStyle/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>
                <a:tab pos="534988" algn="l"/>
              </a:tabLst>
            </a:pPr>
            <a:r>
              <a:rPr lang="de-DE" sz="1500" b="1" kern="1200" dirty="0">
                <a:solidFill>
                  <a:prstClr val="black"/>
                </a:solidFill>
              </a:rPr>
              <a:t>	</a:t>
            </a:r>
          </a:p>
          <a:p>
            <a:pPr marL="457200" lvl="1" indent="0">
              <a:buNone/>
              <a:tabLst>
                <a:tab pos="534988" algn="l"/>
              </a:tabLst>
            </a:pP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4. </a:t>
            </a:r>
            <a:r>
              <a:rPr lang="de-DE" b="1" u="sng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KOMMUNIKATION nach außen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Diverse DB mit schulfachlichen Dezernentinnen und Dezernenten, Schulleitungen sowie beteiligten Schulen</a:t>
            </a:r>
          </a:p>
          <a:p>
            <a:pPr lvl="1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Veranstaltungen mit Kammern, Verbänden und Gewerkschaften</a:t>
            </a:r>
          </a:p>
          <a:p>
            <a:pPr lvl="1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Vorstellung im Schulhauptpersonalrat</a:t>
            </a:r>
          </a:p>
          <a:p>
            <a:pPr lvl="1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Vorstellung beim Verein Deutscher Privatschulverbände e.V. (VDP)</a:t>
            </a:r>
          </a:p>
          <a:p>
            <a:pPr lvl="1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Vorstellung in politischen Gremien,</a:t>
            </a:r>
          </a:p>
          <a:p>
            <a:pPr lvl="1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Veröffentlichung im Schulverwaltungsblatt Oktober 2023, Anfrage Schulbuchverlag, Artikel in regionalen (Tages-) Zeitungen; Erstellung eines </a:t>
            </a:r>
            <a:r>
              <a:rPr lang="de-DE" sz="1600" dirty="0" err="1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OnePagers</a:t>
            </a: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; Internetauftritt der BFS dual </a:t>
            </a:r>
          </a:p>
          <a:p>
            <a:pPr marL="457200" lvl="1" indent="0">
              <a:buNone/>
              <a:tabLst>
                <a:tab pos="534988" algn="l"/>
              </a:tabLst>
            </a:pPr>
            <a:endParaRPr lang="de-DE" sz="1600" dirty="0">
              <a:solidFill>
                <a:srgbClr val="000000">
                  <a:lumMod val="65000"/>
                  <a:lumOff val="35000"/>
                </a:srgbClr>
              </a:solidFill>
              <a:cs typeface="Calibri" panose="020F0502020204030204" pitchFamily="34" charset="0"/>
            </a:endParaRPr>
          </a:p>
          <a:p>
            <a:pPr marL="457200" lvl="1" indent="0">
              <a:buNone/>
              <a:tabLst>
                <a:tab pos="534988" algn="l"/>
              </a:tabLst>
            </a:pP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5.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 </a:t>
            </a:r>
            <a:r>
              <a:rPr lang="de-DE" b="1" u="sng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ÖFFNUNG</a:t>
            </a:r>
            <a:r>
              <a:rPr lang="de-DE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 </a:t>
            </a: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des Innovationsvorhabens für weitere </a:t>
            </a:r>
            <a:r>
              <a:rPr lang="de-DE" sz="1600" dirty="0" err="1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BBSn</a:t>
            </a: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 zum Schuljahr 2024/25: Teilnahme</a:t>
            </a:r>
            <a:b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</a:b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	    von 7 weiteren Schulen </a:t>
            </a:r>
          </a:p>
          <a:p>
            <a:pPr marL="457200" lvl="1" indent="0">
              <a:buNone/>
              <a:tabLst>
                <a:tab pos="534988" algn="l"/>
              </a:tabLst>
            </a:pPr>
            <a:br>
              <a:rPr lang="de-DE" sz="1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  <a:ea typeface="+mn-ea"/>
                <a:cs typeface="Calibri" panose="020F0502020204030204" pitchFamily="34" charset="0"/>
              </a:rPr>
              <a:t>6</a:t>
            </a:r>
            <a:r>
              <a:rPr lang="de-DE" b="1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. </a:t>
            </a:r>
            <a:r>
              <a:rPr lang="de-DE" b="1" u="sng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Gewünschte EINFÜHRUNG</a:t>
            </a:r>
            <a:r>
              <a:rPr lang="de-DE" sz="1600" b="1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 </a:t>
            </a: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der BFS dual B und dual F landesweit ab Schuljahr 2025/26</a:t>
            </a:r>
            <a:b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</a:br>
            <a:r>
              <a:rPr lang="de-DE" sz="1600" dirty="0">
                <a:solidFill>
                  <a:srgbClr val="000000">
                    <a:lumMod val="65000"/>
                    <a:lumOff val="35000"/>
                  </a:srgbClr>
                </a:solidFill>
                <a:cs typeface="Calibri" panose="020F0502020204030204" pitchFamily="34" charset="0"/>
              </a:rPr>
              <a:t>     mit Übergangsfristen für bestimmte Schulformen/Bildungsgänge </a:t>
            </a:r>
          </a:p>
          <a:p>
            <a:pPr marL="457200" lvl="1" indent="0">
              <a:buNone/>
              <a:tabLst>
                <a:tab pos="534988" algn="l"/>
              </a:tabLst>
            </a:pPr>
            <a:endParaRPr lang="de-DE" sz="19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lvl="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>
                <a:tab pos="534988" algn="l"/>
              </a:tabLst>
            </a:pPr>
            <a:endParaRPr lang="de-DE" sz="1500" b="1" kern="1200" dirty="0">
              <a:solidFill>
                <a:prstClr val="black"/>
              </a:solidFill>
              <a:latin typeface="Calibri" panose="020F0502020204030204"/>
            </a:endParaRPr>
          </a:p>
          <a:p>
            <a:pPr lvl="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>
                <a:tab pos="534988" algn="l"/>
              </a:tabLst>
            </a:pPr>
            <a:endParaRPr lang="de-DE" sz="2200" b="1" u="sng" kern="1200" dirty="0">
              <a:solidFill>
                <a:prstClr val="black"/>
              </a:solidFill>
              <a:latin typeface="Calibri" panose="020F0502020204030204"/>
            </a:endParaRPr>
          </a:p>
          <a:p>
            <a:pPr marL="457200" lvl="1" indent="0">
              <a:lnSpc>
                <a:spcPct val="150000"/>
              </a:lnSpc>
              <a:buNone/>
              <a:tabLst>
                <a:tab pos="534988" algn="l"/>
              </a:tabLst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4600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C8F96C0-AAB6-4419-9448-F11E654A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1888" y="692696"/>
            <a:ext cx="8929116" cy="5544616"/>
          </a:xfrm>
        </p:spPr>
        <p:txBody>
          <a:bodyPr/>
          <a:lstStyle/>
          <a:p>
            <a:pPr algn="ctr"/>
            <a:br>
              <a:rPr lang="de-DE" sz="2400" u="sng" dirty="0">
                <a:solidFill>
                  <a:srgbClr val="00B050"/>
                </a:solidFill>
              </a:rPr>
            </a:br>
            <a:br>
              <a:rPr lang="de-DE" sz="2400" u="sng" dirty="0">
                <a:solidFill>
                  <a:srgbClr val="00B050"/>
                </a:solidFill>
              </a:rPr>
            </a:br>
            <a:br>
              <a:rPr lang="de-DE" sz="2400" u="sng" dirty="0">
                <a:solidFill>
                  <a:srgbClr val="00B050"/>
                </a:solidFill>
              </a:rPr>
            </a:br>
            <a:br>
              <a:rPr lang="de-DE" sz="2400" u="sng" dirty="0">
                <a:solidFill>
                  <a:srgbClr val="00B050"/>
                </a:solidFill>
              </a:rPr>
            </a:br>
            <a:r>
              <a:rPr lang="de-DE" u="sng" dirty="0">
                <a:solidFill>
                  <a:srgbClr val="00B050"/>
                </a:solidFill>
              </a:rPr>
              <a:t>Welche Erfahrungen haben die Pilotierungsschulen im ersten Schulhalbjahr 2023/24 gemacht?</a:t>
            </a:r>
            <a:br>
              <a:rPr lang="de-DE" sz="3200" u="sng" dirty="0"/>
            </a:br>
            <a:br>
              <a:rPr lang="de-DE" sz="2400" dirty="0">
                <a:solidFill>
                  <a:srgbClr val="00B050"/>
                </a:solidFill>
              </a:rPr>
            </a:br>
            <a:endParaRPr lang="de-DE" sz="1400" b="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469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0F3B5D52-0DB7-4CF7-9726-96D45A2FE1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1624" y="980727"/>
            <a:ext cx="8929116" cy="5509099"/>
          </a:xfrm>
        </p:spPr>
        <p:txBody>
          <a:bodyPr/>
          <a:lstStyle/>
          <a:p>
            <a:pPr marL="1085850" lvl="1" indent="-360000">
              <a:buFont typeface="Wingdings" panose="05000000000000000000" pitchFamily="2" charset="2"/>
              <a:buChar char="Ø"/>
            </a:pPr>
            <a:r>
              <a:rPr lang="de-DE" dirty="0"/>
              <a:t>Insgesamt sehr gut angelaufen: z. T. Aufnahmestopp aus Kapazitätsgründen</a:t>
            </a:r>
            <a:br>
              <a:rPr lang="de-DE" dirty="0"/>
            </a:br>
            <a:endParaRPr lang="de-DE" dirty="0"/>
          </a:p>
          <a:p>
            <a:pPr marL="1085850" lvl="1" indent="-360000">
              <a:buFont typeface="Wingdings" panose="05000000000000000000" pitchFamily="2" charset="2"/>
              <a:buChar char="Ø"/>
            </a:pPr>
            <a:r>
              <a:rPr lang="de-DE" dirty="0"/>
              <a:t>Lehrkräfte sehr motiviert und engagiert – benötigte Manpower unterschätzt</a:t>
            </a:r>
            <a:br>
              <a:rPr lang="de-DE" dirty="0"/>
            </a:br>
            <a:endParaRPr lang="de-DE" dirty="0"/>
          </a:p>
          <a:p>
            <a:pPr marL="1085850" lvl="1" indent="-360000">
              <a:buFont typeface="Wingdings" panose="05000000000000000000" pitchFamily="2" charset="2"/>
              <a:buChar char="Ø"/>
            </a:pPr>
            <a:r>
              <a:rPr lang="de-DE" dirty="0"/>
              <a:t>Mischung der Klassen herausfordernd</a:t>
            </a:r>
            <a:br>
              <a:rPr lang="de-DE" dirty="0"/>
            </a:br>
            <a:endParaRPr lang="de-DE" dirty="0"/>
          </a:p>
          <a:p>
            <a:pPr marL="1085850" lvl="1" indent="-360000">
              <a:buFont typeface="Wingdings" panose="05000000000000000000" pitchFamily="2" charset="2"/>
              <a:buChar char="Ø"/>
            </a:pPr>
            <a:r>
              <a:rPr lang="de-DE" dirty="0"/>
              <a:t>Interesse der </a:t>
            </a:r>
            <a:r>
              <a:rPr lang="de-DE" dirty="0" err="1"/>
              <a:t>SuS</a:t>
            </a:r>
            <a:r>
              <a:rPr lang="de-DE" dirty="0"/>
              <a:t> groß, andere Profile/Schwerpunkte zu erleben</a:t>
            </a:r>
            <a:br>
              <a:rPr lang="de-DE" dirty="0"/>
            </a:br>
            <a:endParaRPr lang="de-DE" dirty="0"/>
          </a:p>
          <a:p>
            <a:pPr marL="1085850" lvl="1" indent="-360000">
              <a:buFont typeface="Wingdings" panose="05000000000000000000" pitchFamily="2" charset="2"/>
              <a:buChar char="Ø"/>
            </a:pPr>
            <a:r>
              <a:rPr lang="de-DE" dirty="0"/>
              <a:t>Überwiegende Teil der </a:t>
            </a:r>
            <a:r>
              <a:rPr lang="de-DE" dirty="0" err="1"/>
              <a:t>SuS</a:t>
            </a:r>
            <a:r>
              <a:rPr lang="de-DE" dirty="0"/>
              <a:t> benötigt (noch) Einzelcoaching → gut, dass Stunden ausgedehnt wurden</a:t>
            </a:r>
            <a:br>
              <a:rPr lang="de-DE" dirty="0"/>
            </a:br>
            <a:endParaRPr lang="de-DE" dirty="0"/>
          </a:p>
          <a:p>
            <a:pPr marL="1085850" lvl="1" indent="-360000">
              <a:buFont typeface="Wingdings" panose="05000000000000000000" pitchFamily="2" charset="2"/>
              <a:buChar char="Ø"/>
            </a:pPr>
            <a:r>
              <a:rPr lang="de-DE" dirty="0"/>
              <a:t>Beratung und Coaching → Türöffner</a:t>
            </a:r>
            <a:br>
              <a:rPr lang="de-DE" dirty="0"/>
            </a:br>
            <a:endParaRPr lang="de-DE" dirty="0"/>
          </a:p>
          <a:p>
            <a:pPr marL="1085850" lvl="1" indent="-360000">
              <a:buFont typeface="Wingdings" panose="05000000000000000000" pitchFamily="2" charset="2"/>
              <a:buChar char="Ø"/>
            </a:pPr>
            <a:r>
              <a:rPr lang="de-DE" dirty="0"/>
              <a:t>Schwierig für </a:t>
            </a:r>
            <a:r>
              <a:rPr lang="de-DE" dirty="0" err="1"/>
              <a:t>SuS</a:t>
            </a:r>
            <a:r>
              <a:rPr lang="de-DE" dirty="0"/>
              <a:t>, die später eingeschult wurden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CF2F120-625D-45AA-9870-F5287E0BB2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1573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0F3B5D52-0DB7-4CF7-9726-96D45A2FE1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1624" y="980728"/>
            <a:ext cx="8929116" cy="5112610"/>
          </a:xfrm>
        </p:spPr>
        <p:txBody>
          <a:bodyPr/>
          <a:lstStyle/>
          <a:p>
            <a:pPr marL="1085850" lvl="1" indent="-342900">
              <a:buFont typeface="Wingdings" panose="05000000000000000000" pitchFamily="2" charset="2"/>
              <a:buChar char="Ø"/>
            </a:pPr>
            <a:r>
              <a:rPr lang="de-DE" dirty="0"/>
              <a:t>In O-Phase Kontakt mit vielen </a:t>
            </a:r>
            <a:r>
              <a:rPr lang="de-DE" dirty="0" err="1"/>
              <a:t>SuS</a:t>
            </a:r>
            <a:r>
              <a:rPr lang="de-DE" dirty="0"/>
              <a:t> auch außerhalb der eigenen Klassen von Lehrkräften als positiv gesehen</a:t>
            </a:r>
            <a:br>
              <a:rPr lang="de-DE" dirty="0"/>
            </a:br>
            <a:endParaRPr lang="de-DE" dirty="0"/>
          </a:p>
          <a:p>
            <a:pPr marL="1085850" lvl="1" indent="-342900">
              <a:buFont typeface="Wingdings" panose="05000000000000000000" pitchFamily="2" charset="2"/>
              <a:buChar char="Ø"/>
            </a:pPr>
            <a:r>
              <a:rPr lang="de-DE" dirty="0"/>
              <a:t>Sorge um Niveauabsenkung durch heterogene Schülerschaft zunächst unbegründet; zu Beginn des 2. Schulhalbjahres im Strang B z. T. Motivationsprobleme der </a:t>
            </a:r>
            <a:r>
              <a:rPr lang="de-DE" dirty="0" err="1"/>
              <a:t>SuS</a:t>
            </a:r>
            <a:br>
              <a:rPr lang="de-DE" dirty="0"/>
            </a:br>
            <a:r>
              <a:rPr lang="de-DE" dirty="0"/>
              <a:t>Andererseits Berichte von Schulen, im F-Strang so leistungsstarke Klassen zu haben wie seit Jahren in der FOS 11 nicht mehr vorgekommen</a:t>
            </a:r>
            <a:br>
              <a:rPr lang="de-DE" dirty="0"/>
            </a:br>
            <a:endParaRPr lang="de-DE" dirty="0"/>
          </a:p>
          <a:p>
            <a:pPr marL="1085850" lvl="1" indent="-342900">
              <a:buFont typeface="Wingdings" panose="05000000000000000000" pitchFamily="2" charset="2"/>
              <a:buChar char="Ø"/>
            </a:pPr>
            <a:r>
              <a:rPr lang="de-DE" dirty="0"/>
              <a:t>Erfreuliche Sozialkompetenzen, aber hohe Unselbstständigkeit der </a:t>
            </a:r>
            <a:r>
              <a:rPr lang="de-DE" dirty="0" err="1"/>
              <a:t>SuS</a:t>
            </a:r>
            <a:br>
              <a:rPr lang="de-DE" dirty="0"/>
            </a:br>
            <a:endParaRPr lang="de-DE" dirty="0"/>
          </a:p>
          <a:p>
            <a:pPr marL="1085850" lvl="1" indent="-342900">
              <a:buFont typeface="Wingdings" panose="05000000000000000000" pitchFamily="2" charset="2"/>
              <a:buChar char="Ø"/>
            </a:pPr>
            <a:r>
              <a:rPr lang="de-DE" dirty="0"/>
              <a:t>Organisatorische, schuleigene Modelle entwickelt: z. B. Stunden-plan auf Schienen, um Wechsel für </a:t>
            </a:r>
            <a:r>
              <a:rPr lang="de-DE" dirty="0" err="1"/>
              <a:t>SuS</a:t>
            </a:r>
            <a:r>
              <a:rPr lang="de-DE" dirty="0"/>
              <a:t> zu vereinfachen</a:t>
            </a:r>
            <a:br>
              <a:rPr lang="de-DE" dirty="0"/>
            </a:br>
            <a:endParaRPr lang="de-DE" dirty="0"/>
          </a:p>
          <a:p>
            <a:pPr marL="1085850" lvl="1" indent="-342900">
              <a:buFont typeface="Wingdings" panose="05000000000000000000" pitchFamily="2" charset="2"/>
              <a:buChar char="Ø"/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CF2F120-625D-45AA-9870-F5287E0BB2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0230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0F3B5D52-0DB7-4CF7-9726-96D45A2FE1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1624" y="980728"/>
            <a:ext cx="8929116" cy="5112610"/>
          </a:xfrm>
        </p:spPr>
        <p:txBody>
          <a:bodyPr/>
          <a:lstStyle/>
          <a:p>
            <a:pPr marL="1085850" lvl="1" indent="-342900">
              <a:buFont typeface="Wingdings" panose="05000000000000000000" pitchFamily="2" charset="2"/>
              <a:buChar char="Ø"/>
            </a:pPr>
            <a:r>
              <a:rPr lang="de-DE" dirty="0"/>
              <a:t>In O-Phase Kontakt mit vielen </a:t>
            </a:r>
            <a:r>
              <a:rPr lang="de-DE" dirty="0" err="1"/>
              <a:t>SuS</a:t>
            </a:r>
            <a:r>
              <a:rPr lang="de-DE" dirty="0"/>
              <a:t> auch außerhalb der eigenen Klassen von Lehrkräften als positiv gesehen</a:t>
            </a:r>
            <a:br>
              <a:rPr lang="de-DE" dirty="0"/>
            </a:br>
            <a:endParaRPr lang="de-DE" dirty="0"/>
          </a:p>
          <a:p>
            <a:pPr marL="1085850" lvl="1" indent="-342900">
              <a:buFont typeface="Wingdings" panose="05000000000000000000" pitchFamily="2" charset="2"/>
              <a:buChar char="Ø"/>
            </a:pPr>
            <a:r>
              <a:rPr lang="de-DE" dirty="0"/>
              <a:t>Erweiterung des Namens von Profilbaustein „Reflexion des Praktikums/der praktischen Ausbildung“ in „Gestaltung und Reflexion …“</a:t>
            </a:r>
            <a:br>
              <a:rPr lang="de-DE" dirty="0"/>
            </a:br>
            <a:endParaRPr lang="de-DE" dirty="0"/>
          </a:p>
          <a:p>
            <a:pPr marL="1085850" lvl="1" indent="-342900">
              <a:buFont typeface="Wingdings" panose="05000000000000000000" pitchFamily="2" charset="2"/>
              <a:buChar char="Ø"/>
            </a:pPr>
            <a:r>
              <a:rPr lang="de-DE" dirty="0"/>
              <a:t>Sehr heterogene Erfahrungen mit der Praktikumssuche: Recht enge Zeitrahmen für die </a:t>
            </a:r>
            <a:r>
              <a:rPr lang="de-DE" dirty="0" err="1"/>
              <a:t>SuS</a:t>
            </a:r>
            <a:r>
              <a:rPr lang="de-DE" dirty="0"/>
              <a:t> für die Suche; je besser die Betriebe in das Innovationsvorhaben eingebunden und darüber informiert sind, desto unkomplizierter gestaltet sich die Suche nach Plätzen für die praktische Ausbildung/das Praktikum</a:t>
            </a:r>
          </a:p>
          <a:p>
            <a:pPr marL="1085850" lvl="1" indent="-342900">
              <a:buFont typeface="Wingdings" panose="05000000000000000000" pitchFamily="2" charset="2"/>
              <a:buChar char="Ø"/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CF2F120-625D-45AA-9870-F5287E0BB2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5970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27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13F6B6EB-2E8E-460D-9B1B-D54BFE85E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4" y="980694"/>
            <a:ext cx="8929116" cy="864130"/>
          </a:xfrm>
        </p:spPr>
        <p:txBody>
          <a:bodyPr/>
          <a:lstStyle/>
          <a:p>
            <a:r>
              <a:rPr lang="de-DE" sz="2400" u="sng" dirty="0">
                <a:solidFill>
                  <a:srgbClr val="00B050"/>
                </a:solidFill>
              </a:rPr>
              <a:t>Wichtige Aspekte in der Kommunikation mit Eltern und Schülerinnen und Schülern</a:t>
            </a:r>
            <a:br>
              <a:rPr lang="de-DE" sz="2400" u="sng" dirty="0">
                <a:solidFill>
                  <a:srgbClr val="00B050"/>
                </a:solidFill>
              </a:rPr>
            </a:br>
            <a:br>
              <a:rPr lang="de-DE" sz="2400" b="0" dirty="0"/>
            </a:br>
            <a:r>
              <a:rPr lang="de-DE" sz="2400" b="0" dirty="0"/>
              <a:t>● Sprachgebrauch der Beratenden zur Akzeptanz der beiden</a:t>
            </a:r>
            <a:br>
              <a:rPr lang="de-DE" sz="2400" b="0" dirty="0"/>
            </a:br>
            <a:r>
              <a:rPr lang="de-DE" sz="2400" b="0" dirty="0"/>
              <a:t>   Stränge BFS dual B und dual F</a:t>
            </a:r>
            <a:br>
              <a:rPr lang="de-DE" sz="2400" b="0" dirty="0"/>
            </a:br>
            <a:r>
              <a:rPr lang="de-DE" sz="2400" b="0" dirty="0"/>
              <a:t>● Bildungswege und Chancen müssen klar aufgezeigt werden:</a:t>
            </a:r>
            <a:br>
              <a:rPr lang="de-DE" sz="2400" b="0" dirty="0"/>
            </a:br>
            <a:r>
              <a:rPr lang="de-DE" sz="2400" b="0" dirty="0"/>
              <a:t>   Chance zur Orientierung, aber auch zur Festigung des </a:t>
            </a:r>
            <a:br>
              <a:rPr lang="de-DE" sz="2400" b="0" dirty="0"/>
            </a:br>
            <a:r>
              <a:rPr lang="de-DE" sz="2400" b="0" dirty="0"/>
              <a:t>   Berufswunsches bzw. beruflichen Werdeganges</a:t>
            </a:r>
            <a:br>
              <a:rPr lang="de-DE" sz="2400" b="0" dirty="0"/>
            </a:br>
            <a:r>
              <a:rPr lang="de-DE" sz="2400" b="0" dirty="0"/>
              <a:t>● Eigenverantwortung der Jugendlichen: z.B. Praktikumssuche, </a:t>
            </a:r>
            <a:br>
              <a:rPr lang="de-DE" sz="2400" b="0" dirty="0"/>
            </a:br>
            <a:r>
              <a:rPr lang="de-DE" sz="2400" b="0" dirty="0"/>
              <a:t>   Coachinggespräche</a:t>
            </a:r>
            <a:br>
              <a:rPr lang="de-DE" sz="2400" b="0" dirty="0"/>
            </a:br>
            <a:r>
              <a:rPr lang="de-DE" sz="2400" b="0" dirty="0"/>
              <a:t>● Korrektur der Selbsteinschätzung der Jugendlichen</a:t>
            </a:r>
            <a:br>
              <a:rPr lang="de-DE" sz="2400" b="0" dirty="0"/>
            </a:br>
            <a:r>
              <a:rPr lang="de-DE" sz="2400" b="0" dirty="0"/>
              <a:t>● Möglichkeit der Verbesserung von Schulabschlüssen oder </a:t>
            </a:r>
            <a:br>
              <a:rPr lang="de-DE" sz="2400" b="0" dirty="0"/>
            </a:br>
            <a:r>
              <a:rPr lang="de-DE" sz="2400" b="0" dirty="0"/>
              <a:t>   Erlangung weiterer Schulabschlüsse → Abschlussprüfungen</a:t>
            </a:r>
            <a:br>
              <a:rPr lang="de-DE" sz="2400" b="0" dirty="0"/>
            </a:br>
            <a:br>
              <a:rPr lang="de-DE" sz="2400" b="0" dirty="0"/>
            </a:br>
            <a:br>
              <a:rPr lang="de-DE" sz="2400" b="0" dirty="0"/>
            </a:br>
            <a:endParaRPr lang="de-DE" sz="2400" b="0" dirty="0"/>
          </a:p>
        </p:txBody>
      </p:sp>
    </p:spTree>
    <p:extLst>
      <p:ext uri="{BB962C8B-B14F-4D97-AF65-F5344CB8AC3E}">
        <p14:creationId xmlns:p14="http://schemas.microsoft.com/office/powerpoint/2010/main" val="13979498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DD7A8C0-81DA-4606-8BBF-721D52A7C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28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13F6B6EB-2E8E-460D-9B1B-D54BFE85E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632" y="2348880"/>
            <a:ext cx="8929116" cy="2880354"/>
          </a:xfrm>
        </p:spPr>
        <p:txBody>
          <a:bodyPr/>
          <a:lstStyle/>
          <a:p>
            <a:r>
              <a:rPr lang="de-DE" dirty="0">
                <a:solidFill>
                  <a:srgbClr val="00B050"/>
                </a:solidFill>
              </a:rPr>
              <a:t>Unabdingbar:</a:t>
            </a:r>
            <a:br>
              <a:rPr lang="de-DE" dirty="0">
                <a:solidFill>
                  <a:srgbClr val="00B050"/>
                </a:solidFill>
              </a:rPr>
            </a:br>
            <a:br>
              <a:rPr lang="de-DE" sz="2400" b="0" dirty="0"/>
            </a:br>
            <a:r>
              <a:rPr lang="de-DE" sz="2400" b="0" dirty="0"/>
              <a:t>Ein intensives Zusammenwirken von allen an der beruflichen Orientierung Beteiligten!</a:t>
            </a:r>
            <a:br>
              <a:rPr lang="de-DE" sz="2400" b="0" dirty="0"/>
            </a:br>
            <a:br>
              <a:rPr lang="de-DE" sz="2400" b="0" dirty="0"/>
            </a:br>
            <a:r>
              <a:rPr lang="de-DE" sz="2400" b="0" dirty="0"/>
              <a:t>In Vorbereitung: </a:t>
            </a:r>
            <a:r>
              <a:rPr lang="de-DE" sz="2400" b="0" dirty="0">
                <a:solidFill>
                  <a:srgbClr val="00B050"/>
                </a:solidFill>
              </a:rPr>
              <a:t>Internetauftritt auf dem Bildungsportal</a:t>
            </a:r>
            <a:br>
              <a:rPr lang="de-DE" sz="2400" b="0" dirty="0"/>
            </a:br>
            <a:br>
              <a:rPr lang="de-DE" sz="2400" b="0" dirty="0"/>
            </a:br>
            <a:endParaRPr lang="de-DE" sz="2400" b="0" dirty="0"/>
          </a:p>
        </p:txBody>
      </p:sp>
    </p:spTree>
    <p:extLst>
      <p:ext uri="{BB962C8B-B14F-4D97-AF65-F5344CB8AC3E}">
        <p14:creationId xmlns:p14="http://schemas.microsoft.com/office/powerpoint/2010/main" val="2144848797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Benutzerdefiniert 2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92D050"/>
      </a:accent2>
      <a:accent3>
        <a:srgbClr val="F2F2F2"/>
      </a:accent3>
      <a:accent4>
        <a:srgbClr val="000000"/>
      </a:accent4>
      <a:accent5>
        <a:srgbClr val="D8D8D8"/>
      </a:accent5>
      <a:accent6>
        <a:srgbClr val="7F7F7F"/>
      </a:accent6>
      <a:hlink>
        <a:srgbClr val="7F7F7F"/>
      </a:hlink>
      <a:folHlink>
        <a:srgbClr val="3399FF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12" id="{3980C1A7-5C9E-46FA-B8EA-5567FBE40130}" vid="{E7D01DC1-3A71-4D17-B6F0-9C58C137ABC1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Vorlage-PPTX-MK</Template>
  <TotalTime>0</TotalTime>
  <Words>1399</Words>
  <Application>Microsoft Office PowerPoint</Application>
  <PresentationFormat>Breitbild</PresentationFormat>
  <Paragraphs>114</Paragraphs>
  <Slides>28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28</vt:i4>
      </vt:variant>
      <vt:variant>
        <vt:lpstr>Zielgruppenorientierte Präsentationen</vt:lpstr>
      </vt:variant>
      <vt:variant>
        <vt:i4>6</vt:i4>
      </vt:variant>
    </vt:vector>
  </HeadingPairs>
  <TitlesOfParts>
    <vt:vector size="39" baseType="lpstr">
      <vt:lpstr>Arial</vt:lpstr>
      <vt:lpstr>Calibri</vt:lpstr>
      <vt:lpstr>Symbol</vt:lpstr>
      <vt:lpstr>Wingdings</vt:lpstr>
      <vt:lpstr>Standarddesign</vt:lpstr>
      <vt:lpstr>  (MK, Ref. 41 Frau Baden/Frau Emig)</vt:lpstr>
      <vt:lpstr>Welche Erkenntnisse liegen dem Konzept der BFS dual zugrunde?</vt:lpstr>
      <vt:lpstr>Bildungspolitische Ausgangssituation</vt:lpstr>
      <vt:lpstr>PowerPoint-Präsentation</vt:lpstr>
      <vt:lpstr>PowerPoint-Präsentation</vt:lpstr>
      <vt:lpstr>Welche Zielsetzungen hat das Konzept?</vt:lpstr>
      <vt:lpstr>PowerPoint-Präsentation</vt:lpstr>
      <vt:lpstr>PowerPoint-Präsentation</vt:lpstr>
      <vt:lpstr>Welche Besonderheiten hat das Konzept?</vt:lpstr>
      <vt:lpstr>PowerPoint-Präsentation</vt:lpstr>
      <vt:lpstr>PowerPoint-Präsentation</vt:lpstr>
      <vt:lpstr>Wie ist die BFS dual in das System der berufsbildenden Schulen integriert?  Welche Schulabschlüsse können in der BFS dual erworben werden?</vt:lpstr>
      <vt:lpstr>Einbettung der BFS dual in die beruflichen Schulen und schulische Abschlüsse an der BBS (Ausschnitt BBS-System)</vt:lpstr>
      <vt:lpstr>Welche Wege in die Beruflichkeit bietet die BFS dual?</vt:lpstr>
      <vt:lpstr>PowerPoint-Präsentation</vt:lpstr>
      <vt:lpstr>Wie ist das Schuljahr zeitlich organisiert?</vt:lpstr>
      <vt:lpstr>Die Phasen der BFS dual im Schuljahresverlauf</vt:lpstr>
      <vt:lpstr>Wie ist die BFS dual an Mono- und Bündelschulen organisiert?</vt:lpstr>
      <vt:lpstr>PowerPoint-Präsentation</vt:lpstr>
      <vt:lpstr>Wie ist der Ablauf des Innovationsvorhabens geplant?</vt:lpstr>
      <vt:lpstr>PowerPoint-Präsentation</vt:lpstr>
      <vt:lpstr>PowerPoint-Präsentation</vt:lpstr>
      <vt:lpstr>    Welche Erfahrungen haben die Pilotierungsschulen im ersten Schulhalbjahr 2023/24 gemacht?  </vt:lpstr>
      <vt:lpstr>PowerPoint-Präsentation</vt:lpstr>
      <vt:lpstr>PowerPoint-Präsentation</vt:lpstr>
      <vt:lpstr>PowerPoint-Präsentation</vt:lpstr>
      <vt:lpstr>Wichtige Aspekte in der Kommunikation mit Eltern und Schülerinnen und Schülern  ● Sprachgebrauch der Beratenden zur Akzeptanz der beiden    Stränge BFS dual B und dual F ● Bildungswege und Chancen müssen klar aufgezeigt werden:    Chance zur Orientierung, aber auch zur Festigung des     Berufswunsches bzw. beruflichen Werdeganges ● Eigenverantwortung der Jugendlichen: z.B. Praktikumssuche,     Coachinggespräche ● Korrektur der Selbsteinschätzung der Jugendlichen ● Möglichkeit der Verbesserung von Schulabschlüssen oder     Erlangung weiterer Schulabschlüsse → Abschlussprüfungen   </vt:lpstr>
      <vt:lpstr>Unabdingbar:  Ein intensives Zusammenwirken von allen an der beruflichen Orientierung Beteiligten!  In Vorbereitung: Internetauftritt auf dem Bildungsportal  </vt:lpstr>
      <vt:lpstr>Sem GHRS</vt:lpstr>
      <vt:lpstr>Sem GHRS kompakt</vt:lpstr>
      <vt:lpstr>Sem BBS</vt:lpstr>
      <vt:lpstr>Sem BBS kompakt</vt:lpstr>
      <vt:lpstr>NLSCHB</vt:lpstr>
      <vt:lpstr>NLSCHB kompakt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2023-02-22T16:16:14Z</dcterms:created>
  <dcterms:modified xsi:type="dcterms:W3CDTF">2024-04-09T14:54:42Z</dcterms:modified>
</cp:coreProperties>
</file>