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60" r:id="rId2"/>
    <p:sldId id="261" r:id="rId3"/>
    <p:sldId id="258" r:id="rId4"/>
    <p:sldId id="262" r:id="rId5"/>
    <p:sldId id="259" r:id="rId6"/>
  </p:sldIdLst>
  <p:sldSz cx="12192000" cy="6858000"/>
  <p:notesSz cx="6797675" cy="9926638"/>
  <p:custShowLst>
    <p:custShow name="Sem GHRS" id="0">
      <p:sldLst/>
    </p:custShow>
    <p:custShow name="Sem GHRS kompakt" id="1">
      <p:sldLst/>
    </p:custShow>
    <p:custShow name="Sem BBS" id="2">
      <p:sldLst/>
    </p:custShow>
    <p:custShow name="Sem BBS kompakt" id="3">
      <p:sldLst/>
    </p:custShow>
    <p:custShow name="NLSCHB" id="4">
      <p:sldLst/>
    </p:custShow>
    <p:custShow name="NLSCHB kompakt" id="5">
      <p:sldLst/>
    </p:custShow>
  </p:custShow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31" userDrawn="1">
          <p15:clr>
            <a:srgbClr val="A4A3A4"/>
          </p15:clr>
        </p15:guide>
        <p15:guide id="3" orient="horz" pos="3869" userDrawn="1">
          <p15:clr>
            <a:srgbClr val="A4A3A4"/>
          </p15:clr>
        </p15:guide>
        <p15:guide id="4" orient="horz" pos="255" userDrawn="1">
          <p15:clr>
            <a:srgbClr val="A4A3A4"/>
          </p15:clr>
        </p15:guide>
        <p15:guide id="5" orient="horz" pos="1888" userDrawn="1">
          <p15:clr>
            <a:srgbClr val="A4A3A4"/>
          </p15:clr>
        </p15:guide>
        <p15:guide id="6" pos="71" userDrawn="1">
          <p15:clr>
            <a:srgbClr val="A4A3A4"/>
          </p15:clr>
        </p15:guide>
        <p15:guide id="7" pos="1753" userDrawn="1">
          <p15:clr>
            <a:srgbClr val="A4A3A4"/>
          </p15:clr>
        </p15:guide>
        <p15:guide id="8" pos="10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50046"/>
    <a:srgbClr val="3250BE"/>
    <a:srgbClr val="4B5AAF"/>
    <a:srgbClr val="3252C1"/>
    <a:srgbClr val="003CB4"/>
    <a:srgbClr val="003399"/>
    <a:srgbClr val="333399"/>
    <a:srgbClr val="0033CC"/>
    <a:srgbClr val="5849B3"/>
    <a:srgbClr val="00D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6327" autoAdjust="0"/>
  </p:normalViewPr>
  <p:slideViewPr>
    <p:cSldViewPr showGuides="1">
      <p:cViewPr varScale="1">
        <p:scale>
          <a:sx n="74" d="100"/>
          <a:sy n="74" d="100"/>
        </p:scale>
        <p:origin x="950" y="283"/>
      </p:cViewPr>
      <p:guideLst>
        <p:guide orient="horz" pos="2160"/>
        <p:guide orient="horz" pos="931"/>
        <p:guide orient="horz" pos="3869"/>
        <p:guide orient="horz" pos="255"/>
        <p:guide orient="horz" pos="1888"/>
        <p:guide pos="71"/>
        <p:guide pos="1753"/>
        <p:guide pos="10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2B08EE4-FBB5-44B6-8D5F-0DCA5623793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90953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7" y="1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711"/>
            <a:ext cx="5438776" cy="446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7" y="9428243"/>
            <a:ext cx="2944812" cy="49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106" tIns="45553" rIns="91106" bIns="4555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04D0243-313D-4306-8F29-9537B7C8787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283421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4D0243-313D-4306-8F29-9537B7C8787E}" type="slidenum">
              <a:rPr lang="de-DE" altLang="de-DE" smtClean="0"/>
              <a:pPr>
                <a:defRPr/>
              </a:pPr>
              <a:t>1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97649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4D0243-313D-4306-8F29-9537B7C8787E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24253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4D0243-313D-4306-8F29-9537B7C8787E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41377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4D0243-313D-4306-8F29-9537B7C8787E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26662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4D0243-313D-4306-8F29-9537B7C8787E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3180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 userDrawn="1"/>
        </p:nvSpPr>
        <p:spPr>
          <a:xfrm>
            <a:off x="5454651" y="69851"/>
            <a:ext cx="6722533" cy="430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sz="240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783586" y="4437127"/>
            <a:ext cx="9118771" cy="1362076"/>
          </a:xfrm>
          <a:prstGeom prst="rect">
            <a:avLst/>
          </a:prstGeom>
        </p:spPr>
        <p:txBody>
          <a:bodyPr anchor="t"/>
          <a:lstStyle>
            <a:lvl1pPr algn="l">
              <a:defRPr sz="2800" b="0" cap="none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783586" y="2906713"/>
            <a:ext cx="9118771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lang="de-DE" sz="2800" b="1" cap="none" baseline="0" dirty="0">
                <a:solidFill>
                  <a:srgbClr val="E50046"/>
                </a:solidFill>
                <a:latin typeface="+mj-lt"/>
                <a:ea typeface="Verdana" panose="020B0604030504040204" pitchFamily="34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13012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normal Text 20 Pun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>
            <a:extLst>
              <a:ext uri="{FF2B5EF4-FFF2-40B4-BE49-F238E27FC236}">
                <a16:creationId xmlns:a16="http://schemas.microsoft.com/office/drawing/2014/main" id="{FC6FB8F1-5EBA-4CAB-846B-CEC0B7E3B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3586" y="1700784"/>
            <a:ext cx="8929116" cy="475259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8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1pPr>
            <a:lvl2pPr marL="742950" indent="-2857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2pPr>
            <a:lvl3pPr>
              <a:spcBef>
                <a:spcPts val="0"/>
              </a:spcBef>
              <a:spcAft>
                <a:spcPts val="600"/>
              </a:spcAft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3pPr>
            <a:lvl4pPr>
              <a:spcBef>
                <a:spcPts val="0"/>
              </a:spcBef>
              <a:spcAft>
                <a:spcPts val="600"/>
              </a:spcAft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4pPr>
            <a:lvl5pPr>
              <a:spcBef>
                <a:spcPts val="0"/>
              </a:spcBef>
              <a:spcAft>
                <a:spcPts val="600"/>
              </a:spcAft>
              <a:defRPr sz="200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Foliennummernplatzhalter 6">
            <a:extLst>
              <a:ext uri="{FF2B5EF4-FFF2-40B4-BE49-F238E27FC236}">
                <a16:creationId xmlns:a16="http://schemas.microsoft.com/office/drawing/2014/main" id="{3462FD7A-8733-4CCE-93D3-0876E831F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48D36AAA-198B-4115-8FB2-F43D2C3B6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4" y="980694"/>
            <a:ext cx="8929116" cy="52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6982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2-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BA288959-1C95-4856-A38A-194E9E62C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6" y="984216"/>
            <a:ext cx="9073134" cy="52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id="{C70AC117-8090-4B7D-AEF7-C3E0F28955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83586" y="1700784"/>
            <a:ext cx="4464558" cy="522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 b="0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3919644-CDD9-404C-8F89-F5DEFF8BD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83586" y="2417352"/>
            <a:ext cx="4464558" cy="373103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742950" indent="-285750">
              <a:buFont typeface="Arial" pitchFamily="34" charset="0"/>
              <a:buChar char="•"/>
              <a:defRPr sz="2000">
                <a:latin typeface="+mn-lt"/>
              </a:defRPr>
            </a:lvl2pPr>
            <a:lvl3pPr marL="1143000" indent="-228600">
              <a:buFont typeface="Symbol" pitchFamily="18" charset="2"/>
              <a:buChar char="-"/>
              <a:defRPr sz="2000">
                <a:latin typeface="+mn-lt"/>
              </a:defRPr>
            </a:lvl3pPr>
            <a:lvl4pPr marL="1600200" indent="-228600">
              <a:buFont typeface="Symbol" pitchFamily="18" charset="2"/>
              <a:buChar char="-"/>
              <a:defRPr sz="2000">
                <a:latin typeface="+mn-lt"/>
              </a:defRPr>
            </a:lvl4pPr>
            <a:lvl5pPr>
              <a:defRPr sz="2000"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52B02A1A-CB20-4835-9309-EBFA51488E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392162" y="1700784"/>
            <a:ext cx="4464558" cy="522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 b="0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Inhaltsplatzhalter 5">
            <a:extLst>
              <a:ext uri="{FF2B5EF4-FFF2-40B4-BE49-F238E27FC236}">
                <a16:creationId xmlns:a16="http://schemas.microsoft.com/office/drawing/2014/main" id="{39A9FAF1-F34C-4C5A-ACF3-6E25E11528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392162" y="2417353"/>
            <a:ext cx="4464558" cy="37261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742950" indent="-285750">
              <a:buFont typeface="Arial" pitchFamily="34" charset="0"/>
              <a:buChar char="•"/>
              <a:defRPr sz="2000">
                <a:latin typeface="+mn-lt"/>
              </a:defRPr>
            </a:lvl2pPr>
            <a:lvl3pPr marL="1143000" indent="-228600">
              <a:buFont typeface="Symbol" pitchFamily="18" charset="2"/>
              <a:buChar char="-"/>
              <a:defRPr sz="2000">
                <a:latin typeface="+mn-lt"/>
              </a:defRPr>
            </a:lvl3pPr>
            <a:lvl4pPr marL="1600200" indent="-228600">
              <a:buFont typeface="Symbol" pitchFamily="18" charset="2"/>
              <a:buChar char="-"/>
              <a:defRPr sz="2000">
                <a:latin typeface="+mn-lt"/>
              </a:defRPr>
            </a:lvl4pPr>
            <a:lvl5pPr>
              <a:defRPr sz="2000"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10" name="Foliennummernplatzhalter 6">
            <a:extLst>
              <a:ext uri="{FF2B5EF4-FFF2-40B4-BE49-F238E27FC236}">
                <a16:creationId xmlns:a16="http://schemas.microsoft.com/office/drawing/2014/main" id="{F87C3A4E-FEE5-42B7-A105-C63F79DF20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40335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6">
            <a:extLst>
              <a:ext uri="{FF2B5EF4-FFF2-40B4-BE49-F238E27FC236}">
                <a16:creationId xmlns:a16="http://schemas.microsoft.com/office/drawing/2014/main" id="{3462FD7A-8733-4CCE-93D3-0876E831F2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48D36AAA-198B-4115-8FB2-F43D2C3B6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584" y="980694"/>
            <a:ext cx="8929116" cy="52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tx2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3208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ur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6">
            <a:extLst>
              <a:ext uri="{FF2B5EF4-FFF2-40B4-BE49-F238E27FC236}">
                <a16:creationId xmlns:a16="http://schemas.microsoft.com/office/drawing/2014/main" id="{F2733DD2-B195-4316-9E13-0A5509F38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89827"/>
            <a:ext cx="479298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2FA578C-ABEF-4FCE-AA87-C75F3679F4E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7141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öllig 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6CEB567-B5C3-4A82-842B-EA650C4CB1D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8003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C9C47EA-77C6-4896-9344-5C178A3B2E84}"/>
              </a:ext>
            </a:extLst>
          </p:cNvPr>
          <p:cNvSpPr/>
          <p:nvPr userDrawn="1"/>
        </p:nvSpPr>
        <p:spPr>
          <a:xfrm>
            <a:off x="2783586" y="548640"/>
            <a:ext cx="9413165" cy="45719"/>
          </a:xfrm>
          <a:prstGeom prst="rect">
            <a:avLst/>
          </a:prstGeom>
          <a:solidFill>
            <a:srgbClr val="CA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1CD8B822-FCED-4E5F-A09F-19E3780ABB4E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19362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0" r:id="rId2"/>
    <p:sldLayoutId id="2147484161" r:id="rId3"/>
    <p:sldLayoutId id="2147484166" r:id="rId4"/>
    <p:sldLayoutId id="2147484164" r:id="rId5"/>
    <p:sldLayoutId id="2147484163" r:id="rId6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se.uni-hannover.de/de/lse/projekte-lse/teachingchange/teaching-change-communit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engagement-global.de/de/orientierungsrahmen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zukunftscamp-niedersachsen.de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gital-sparks.org/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hyperlink" Target="https://bildungsportal-niedersachsen.de/demokratiebildung/demokratie-in-der-schule/projekt-foerderung-der-demokratischen-beteiligung-von-schuelerinnen/demokratisch-gestalten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bildungsportal-niedersachsen.de/index.php?eID=dumpFile&amp;t=f&amp;f=22638&amp;token=e2c6aa9c9332e3711509a539f641fec1a6b1dc0e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s://bildungsportal-niedersachsen.de/freiraeume/gute-praxis/hospitationsschulen-freiraeume" TargetMode="External"/><Relationship Id="rId4" Type="http://schemas.openxmlformats.org/officeDocument/2006/relationships/hyperlink" Target="https://bildungsportal-niedersachsen.de/freiraeume/" TargetMode="External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3096A57C-CD4F-4075-86A1-2A33051E7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Novellierung der Erlasse zu BNE &amp; Demokratiebildung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BNE in der Lehrkräftebildung: Teaching Change Community (Leibniz Universität Hannover): </a:t>
            </a:r>
            <a:r>
              <a:rPr lang="de-DE" dirty="0">
                <a:hlinkClick r:id="rId3"/>
              </a:rPr>
              <a:t>Teaching Change Community</a:t>
            </a:r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Ausweitung der Angebote für die BNE-Ansprechpersonen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hlinkClick r:id="rId4"/>
              </a:rPr>
              <a:t>Neuer Orientierungsrahmen Globale Entwicklung</a:t>
            </a:r>
            <a:r>
              <a:rPr lang="de-DE" dirty="0"/>
              <a:t> für die gymnasiale Oberstufe </a:t>
            </a:r>
          </a:p>
          <a:p>
            <a:pPr lvl="1"/>
            <a:r>
              <a:rPr lang="de-DE" sz="1600" b="0" i="0" dirty="0">
                <a:solidFill>
                  <a:srgbClr val="000000"/>
                </a:solidFill>
                <a:effectLst/>
                <a:latin typeface="+mj-lt"/>
              </a:rPr>
              <a:t>bietet einen einzigartigen Leitfaden für die Entwicklung von Bildungsplänen und Schulcurricula, für die Organisation von Unterricht und außerschulischen Aktivitäten, für die Lehrkräftebildung und für die Bildungsarbeit von Nichtregierungsorganisationen.</a:t>
            </a:r>
          </a:p>
          <a:p>
            <a:pPr lvl="1"/>
            <a:r>
              <a:rPr lang="de-DE" sz="1600" b="0" i="0" dirty="0">
                <a:solidFill>
                  <a:srgbClr val="000000"/>
                </a:solidFill>
                <a:effectLst/>
                <a:latin typeface="+mj-lt"/>
              </a:rPr>
              <a:t>zeigt, dass BNE in den Fächern, fachübergreifend und im Sinne eines Whole School Approach in der gymnasialen Oberstufe und in Schulen insgesamt umgesetzt werden kann.</a:t>
            </a:r>
          </a:p>
          <a:p>
            <a:pPr lvl="1"/>
            <a:r>
              <a:rPr lang="de-DE" sz="1600" b="0" i="0" dirty="0">
                <a:solidFill>
                  <a:srgbClr val="000000"/>
                </a:solidFill>
                <a:effectLst/>
                <a:latin typeface="+mj-lt"/>
              </a:rPr>
              <a:t>bietet eine gute Balance zwischen fundierten didaktischen Grundüberlegungen und praktischen Unterrichtsbeispielen.</a:t>
            </a:r>
          </a:p>
          <a:p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B2A6C5F6-CE97-4EA9-95E5-04C7CDC7DA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1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47A4B330-D69A-4398-8818-54CD563BB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u="sng" dirty="0"/>
              <a:t>BNE &amp; Globales Lernen 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1611F34F-2604-474C-8D8A-97E601006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336" y="763539"/>
            <a:ext cx="2505075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0AE15FC0-78E5-405D-BF7D-19842A29A0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1656" y="1866143"/>
            <a:ext cx="677441" cy="67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73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AB585B35-2248-448A-84FD-C248C923A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Save </a:t>
            </a:r>
            <a:r>
              <a:rPr lang="de-DE" dirty="0" err="1"/>
              <a:t>the</a:t>
            </a:r>
            <a:r>
              <a:rPr lang="de-DE" dirty="0"/>
              <a:t> Date: </a:t>
            </a:r>
            <a:r>
              <a:rPr lang="de-DE" b="1" dirty="0"/>
              <a:t>24.-26.8.2026</a:t>
            </a:r>
            <a:r>
              <a:rPr lang="de-DE" dirty="0"/>
              <a:t> - Intergenerationelle Tagung „Klimagerechtigkeit“ in Kooperation mit der Ev. Akademie Loccum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Woche der Gerechtigkeit (Justizministerium): 31.08.-04.09.2026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Film &amp; Material für Sek I zum Thema Klimagerechtigkeit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Runde Tische Klimabildung &amp; Jugendklimakonferenzen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 err="1"/>
              <a:t>Learn</a:t>
            </a:r>
            <a:r>
              <a:rPr lang="de-DE" dirty="0"/>
              <a:t> 2 </a:t>
            </a:r>
            <a:r>
              <a:rPr lang="de-DE" dirty="0" err="1"/>
              <a:t>change</a:t>
            </a:r>
            <a:r>
              <a:rPr lang="de-DE" dirty="0"/>
              <a:t> – Talks mit Gesprächspartner*innen aus dem Globalen Süden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#ProjektErde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518751F1-C8BD-4DE9-A44D-91858569CC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1DF1A9DC-0310-4D09-9306-BCD51D2F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u="sng" dirty="0"/>
              <a:t>Initiative zur Klimabildung</a:t>
            </a:r>
            <a:br>
              <a:rPr lang="de-DE" b="1" u="sng" dirty="0"/>
            </a:br>
            <a:endParaRPr lang="de-DE" u="sng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F5F6FF4C-49C9-4BB5-8F13-92076B847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625" y="664494"/>
            <a:ext cx="2505075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194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EE10A3B7-625F-41A4-854B-D04160CEB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Was?</a:t>
            </a:r>
            <a:r>
              <a:rPr lang="de-DE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Wir suchen Projekte in den Kategorien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Klimaschutz / Klimaanpassung / Klimagerechtigkeit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Recycling/Müll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Erneuerbare Energien 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Baumpflanzung / Schulgarten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Tierwohl / Artenvielfalt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DE" sz="14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Social</a:t>
            </a: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1400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Responsibility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DE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Mobilität</a:t>
            </a:r>
            <a:endParaRPr lang="de-DE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Wer?</a:t>
            </a:r>
            <a:r>
              <a:rPr lang="de-DE" sz="1800" dirty="0">
                <a:solidFill>
                  <a:srgbClr val="222222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Niedersächsische Lernende der Jahrgänge 3-13: Einzelpersonen, Gruppen, Klassen oder ganze Schulgemeinschaften  </a:t>
            </a:r>
            <a:endParaRPr lang="de-DE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Wann?</a:t>
            </a:r>
            <a:r>
              <a:rPr lang="de-DE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Beginn: 2. Halbjahr 25/26, Einreichungsschluss ist der 30.04.2026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u="sng" dirty="0">
                <a:solidFill>
                  <a:srgbClr val="0563C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https://zukunftscamp-niedersachsen.de/</a:t>
            </a:r>
            <a:r>
              <a:rPr lang="de-DE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Einreichende Schulen können mit Preisen im Gesamtwert von 10.000 Euro prämiert werden. </a:t>
            </a:r>
          </a:p>
          <a:p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45E2BFD6-545C-4410-B805-57FB6122FD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45DFB377-93EE-47D4-8380-A3BF046E3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#Projekt Erde – Der Nachhaltigkeitspreis</a:t>
            </a:r>
            <a:br>
              <a:rPr lang="de-DE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BCDF241-FEB9-40BD-83AC-A70DD054DE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052649"/>
            <a:ext cx="1729574" cy="895831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FC4ABED7-CC73-4ACE-BC64-1C30A81EC7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3361" y="2420888"/>
            <a:ext cx="1495053" cy="149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174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BEBF185B-D237-43B0-B2E2-BBBE5AB0B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FB Demokratiebildung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hlinkClick r:id="rId3"/>
              </a:rPr>
              <a:t>Digital Sparks-Angebot </a:t>
            </a:r>
            <a:r>
              <a:rPr lang="de-DE" dirty="0"/>
              <a:t>zur Demokratiebildung</a:t>
            </a:r>
          </a:p>
          <a:p>
            <a:pPr marL="1085850" lvl="1" indent="-342900"/>
            <a:r>
              <a:rPr lang="de-DE" dirty="0"/>
              <a:t>POV: Demokratiebildung</a:t>
            </a:r>
          </a:p>
          <a:p>
            <a:pPr marL="1085850" lvl="1" indent="-342900"/>
            <a:r>
              <a:rPr lang="de-DE" dirty="0"/>
              <a:t>Life gehen</a:t>
            </a:r>
          </a:p>
          <a:p>
            <a:pPr marL="1085850" lvl="1" indent="-342900"/>
            <a:r>
              <a:rPr lang="de-DE" dirty="0"/>
              <a:t>Grundgesetz: Recht easy!</a:t>
            </a:r>
          </a:p>
          <a:p>
            <a:pPr lvl="1" indent="0">
              <a:buNone/>
            </a:pPr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hlinkClick r:id="rId4"/>
              </a:rPr>
              <a:t>Zum Download: </a:t>
            </a:r>
            <a:r>
              <a:rPr lang="de-DE" dirty="0"/>
              <a:t>Demokratie-Methodenset + Kinderrechte-Kit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Pilotierung von </a:t>
            </a:r>
            <a:r>
              <a:rPr lang="de-DE" dirty="0" err="1"/>
              <a:t>aula</a:t>
            </a:r>
            <a:r>
              <a:rPr lang="de-DE" dirty="0"/>
              <a:t> </a:t>
            </a:r>
          </a:p>
          <a:p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0D646E3B-3EC0-46C0-8FB4-3449256B58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263C9DF-05D3-4F5A-8EE3-89264C8C9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u="sng" dirty="0"/>
              <a:t>Demokratiebildung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0BA17767-78C7-40B3-81FB-10D4E02FF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272" y="763539"/>
            <a:ext cx="2505075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B993732-67B6-494D-AAAC-0037CCD317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16480" y="4437112"/>
            <a:ext cx="1008112" cy="1008112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CABB80C2-1657-4B28-B45F-944BEF36C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2204864"/>
            <a:ext cx="1332716" cy="106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338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862743EB-1A3F-447F-A5A8-CD0B46478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Freiräume-Labor 2.0 mit RLSB und NLQ</a:t>
            </a:r>
          </a:p>
          <a:p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/>
              <a:t>Abschluss Modellprojekt Zukunftsschule im Sommer 2026</a:t>
            </a:r>
          </a:p>
          <a:p>
            <a:pPr marL="1085850" lvl="1" indent="-342900"/>
            <a:r>
              <a:rPr lang="de-DE" dirty="0">
                <a:hlinkClick r:id="rId3"/>
              </a:rPr>
              <a:t>Öffnung der didaktischen Werkstätten</a:t>
            </a:r>
            <a:endParaRPr lang="de-DE" sz="1600" dirty="0"/>
          </a:p>
          <a:p>
            <a:pPr lvl="1" indent="0">
              <a:buNone/>
            </a:pPr>
            <a:endParaRPr lang="de-DE" sz="1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hlinkClick r:id="rId4"/>
              </a:rPr>
              <a:t>Freiräume-Portal</a:t>
            </a:r>
            <a:endParaRPr lang="de-DE" dirty="0"/>
          </a:p>
          <a:p>
            <a:endParaRPr lang="de-DE" dirty="0">
              <a:hlinkClick r:id="rId5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hlinkClick r:id="rId5"/>
              </a:rPr>
              <a:t>Über 50 Hospitationsschulen </a:t>
            </a:r>
            <a:endParaRPr lang="de-D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B005F64F-43B7-426E-B21D-FB6EB585D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FA578C-ABEF-4FCE-AA87-C75F3679F4E0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51669BA-8C1C-4A7A-80D1-DC2410464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u="sng" dirty="0"/>
              <a:t>Freiräume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89BF909-7F2A-47E0-A0CB-63C63D2674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2424" y="2472372"/>
            <a:ext cx="756123" cy="75612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2FFB7CC-C525-4667-97D3-8AA1CAAD53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0056" y="4441828"/>
            <a:ext cx="702964" cy="702964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CA03944C-E5CD-4DE8-A5A2-437D0C3DC9A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2132856"/>
            <a:ext cx="1205203" cy="1095639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A4ABA424-DEC4-4A09-936F-655C0E8211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40463" y="3499909"/>
            <a:ext cx="702964" cy="70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449306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Benutzerdefiniert 2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92D050"/>
      </a:accent2>
      <a:accent3>
        <a:srgbClr val="F2F2F2"/>
      </a:accent3>
      <a:accent4>
        <a:srgbClr val="000000"/>
      </a:accent4>
      <a:accent5>
        <a:srgbClr val="D8D8D8"/>
      </a:accent5>
      <a:accent6>
        <a:srgbClr val="7F7F7F"/>
      </a:accent6>
      <a:hlink>
        <a:srgbClr val="7F7F7F"/>
      </a:hlink>
      <a:folHlink>
        <a:srgbClr val="3399FF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2" id="{3980C1A7-5C9E-46FA-B8EA-5567FBE40130}" vid="{E7D01DC1-3A71-4D17-B6F0-9C58C137ABC1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Vorlage-PPTX-MK</Template>
  <TotalTime>0</TotalTime>
  <Words>314</Words>
  <Application>Microsoft Office PowerPoint</Application>
  <PresentationFormat>Breitbild</PresentationFormat>
  <Paragraphs>59</Paragraphs>
  <Slides>5</Slides>
  <Notes>5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  <vt:variant>
        <vt:lpstr>Zielgruppenorientierte Präsentationen</vt:lpstr>
      </vt:variant>
      <vt:variant>
        <vt:i4>6</vt:i4>
      </vt:variant>
    </vt:vector>
  </HeadingPairs>
  <TitlesOfParts>
    <vt:vector size="16" baseType="lpstr">
      <vt:lpstr>Arial</vt:lpstr>
      <vt:lpstr>Calibri</vt:lpstr>
      <vt:lpstr>Symbol</vt:lpstr>
      <vt:lpstr>Times New Roman</vt:lpstr>
      <vt:lpstr>Standarddesign</vt:lpstr>
      <vt:lpstr>BNE &amp; Globales Lernen </vt:lpstr>
      <vt:lpstr>Initiative zur Klimabildung </vt:lpstr>
      <vt:lpstr>#Projekt Erde – Der Nachhaltigkeitspreis </vt:lpstr>
      <vt:lpstr>Demokratiebildung</vt:lpstr>
      <vt:lpstr>Freiräume</vt:lpstr>
      <vt:lpstr>Sem GHRS</vt:lpstr>
      <vt:lpstr>Sem GHRS kompakt</vt:lpstr>
      <vt:lpstr>Sem BBS</vt:lpstr>
      <vt:lpstr>Sem BBS kompakt</vt:lpstr>
      <vt:lpstr>NLSCHB</vt:lpstr>
      <vt:lpstr>NLSCHB kompakt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Katechakis, Katharina (MK)</dc:creator>
  <cp:lastModifiedBy>Katja Bettermann</cp:lastModifiedBy>
  <cp:revision>25</cp:revision>
  <cp:lastPrinted>2026-02-25T09:36:27Z</cp:lastPrinted>
  <dcterms:created xsi:type="dcterms:W3CDTF">2026-02-25T07:57:00Z</dcterms:created>
  <dcterms:modified xsi:type="dcterms:W3CDTF">2026-02-27T08:03:14Z</dcterms:modified>
</cp:coreProperties>
</file>