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74" r:id="rId5"/>
    <p:sldId id="257" r:id="rId6"/>
    <p:sldId id="271" r:id="rId7"/>
    <p:sldId id="272" r:id="rId8"/>
    <p:sldId id="273" r:id="rId9"/>
    <p:sldId id="261" r:id="rId10"/>
    <p:sldId id="262" r:id="rId11"/>
    <p:sldId id="264" r:id="rId12"/>
    <p:sldId id="265" r:id="rId13"/>
    <p:sldId id="266" r:id="rId14"/>
    <p:sldId id="268" r:id="rId15"/>
    <p:sldId id="270" r:id="rId16"/>
    <p:sldId id="269" r:id="rId17"/>
    <p:sldId id="277" r:id="rId18"/>
    <p:sldId id="279" r:id="rId19"/>
    <p:sldId id="276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8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48"/>
    <p:restoredTop sz="94694"/>
  </p:normalViewPr>
  <p:slideViewPr>
    <p:cSldViewPr snapToGrid="0">
      <p:cViewPr varScale="1">
        <p:scale>
          <a:sx n="108" d="100"/>
          <a:sy n="108" d="100"/>
        </p:scale>
        <p:origin x="4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42CB81-294F-B652-E77A-C02D6F6CBC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CFC9421-5A6F-0E3F-611B-148AF9C2AF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F58D329-4F98-3C91-7F59-1BE25D579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A6E402E-0E3C-3A41-8C55-776A23308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606B002-21C7-303F-E1DF-00199548E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478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F5AAC7-80AF-2B4C-3312-91522D52E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B5F6794-9EFF-500C-B54C-AE229DE9B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FE10455-087A-BAFE-7351-771CE1E81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59F5E5F-FB1F-1913-BD4F-68E62539E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9F79A43-927D-B256-EA01-1C7A070C0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4404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6E641C-662A-23A6-9599-6C0741757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F348DA2-392F-B782-7290-497C6C2447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782A684-B284-F9B1-21DD-F616C4661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E95A90F-63E7-796B-F861-49866A7AC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0D2BB5A-DB9C-CFB9-3D66-025E1F8BA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7196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81FE06-0A08-32E3-928D-29DAD2AD9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8F6DF0-FAD7-1BAC-C52C-D3030D2594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4148C2A-D4DB-6F15-9C40-18DB92E312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D287469-D334-C743-6CE6-600CB1FF7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5F37B93-050A-AECC-C496-13112C640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2455EA0-E206-FAE2-78F3-A6FD066DE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4425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D7285C-A7AE-4E5E-A351-9A0906CF9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F22FB3B-C5D9-2CBB-DCF0-4A13CD135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6097C27-A86A-1397-B89E-DDB325AE53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6B5AA77-C79F-6AAD-03C6-6453078A3E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E31B13F-6912-93DB-2FA2-78395644EE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6118865-89AA-6FA4-1C6B-6927084CB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0C62EA2E-D803-245F-9FE5-67E647954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7BCDDE8-A122-C261-91A8-3AEF88C2E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6693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545462-78DF-9CCC-0106-23AEB4582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64C95C9-B2DD-359B-4E62-E8DA01523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F572FCD-4DCF-EDE5-1E3A-DC1E325C3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72F8386-632A-4423-2F44-A81641E59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3312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566FA87-D859-0CC1-20BF-F8865BC76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1A12590-7BC2-BCED-987D-23D70DB6D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9A5FE64-618E-B28E-495D-C767A49DE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201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F96ACF-B1A0-AE16-DAC6-754BB10D9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08B83BD-6EA0-6870-B622-15350846E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6DC26AD-39FB-E356-09CB-9C749D1D04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69E8A2F-57E0-DF36-E76D-34BE34C79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AFA69F8-4D8A-06F5-9204-6DB3657BA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8443687-6959-AABB-D399-47637B7DE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9926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AC5B57-C2D5-0848-0B6B-FBDBCC04B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F337A34F-5A26-3569-79C5-0A8ADD7E3F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7B1A04B-1D54-FC38-8283-9DAD4707F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346CEB4-C6A6-3E34-BC6D-E00AAEF62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254F355-F205-EF0F-16B8-379C102E7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C525F5B-1C5E-19E6-409C-CD062B08B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2442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06290A-5200-C595-75B6-67BDB2D79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716A1BA-BC64-CEAD-DC4B-AEF6D8F04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2D19F56-03D7-EC11-5AF4-1BA51E08C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B7725E3-5D0B-E6F8-5DEB-CAE8A6602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B3F1BC3-BEFB-489E-1070-67E717AFB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234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2DC9C31-5D30-9D3C-C84B-68DDF25AA0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A98E23D-9E52-C804-CEB7-19218F9DF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9B600EB-DDF3-FA48-52EF-B4A449F36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5B5A676-DB36-869B-EABC-A6EDDF625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2C41DB7-0EBF-A412-C689-B5F798939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53108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74DA073E-2FA4-B4CF-ACC6-19F057536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F69071E-3767-33DB-ED52-653908B2C7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401EB6-6812-DDDA-9AE7-15D8DE0E29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B080F-9024-7D45-87F0-5E94D0083ED3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0D6B80A-8145-9733-F218-77E987BBB3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A412519-6449-0E12-7142-108EFFBE6D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F2E1A-2BA3-AF47-8FCC-CB5CAF138C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9970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mailto:lesenmachtstark-nds@gwlb.d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AA3AD14-A416-184F-E2C9-0D72C6255A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3714" y="979714"/>
            <a:ext cx="4828886" cy="5486400"/>
          </a:xfrm>
        </p:spPr>
        <p:txBody>
          <a:bodyPr anchor="b"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de-DE" sz="2800" dirty="0"/>
              <a:t>Herzlich Willkommen zum Workshop „Lesen macht stark“</a:t>
            </a:r>
          </a:p>
          <a:p>
            <a:pPr algn="l">
              <a:lnSpc>
                <a:spcPct val="170000"/>
              </a:lnSpc>
            </a:pPr>
            <a:endParaRPr lang="de-DE" sz="2800" dirty="0"/>
          </a:p>
          <a:p>
            <a:pPr algn="l">
              <a:lnSpc>
                <a:spcPct val="170000"/>
              </a:lnSpc>
            </a:pPr>
            <a:r>
              <a:rPr lang="de-DE" sz="2000" dirty="0"/>
              <a:t>Gesamtschullehrer*</a:t>
            </a:r>
            <a:r>
              <a:rPr lang="de-DE" sz="2000" dirty="0" err="1"/>
              <a:t>innentag</a:t>
            </a:r>
            <a:endParaRPr lang="de-DE" sz="2000" dirty="0"/>
          </a:p>
          <a:p>
            <a:pPr algn="l">
              <a:lnSpc>
                <a:spcPct val="170000"/>
              </a:lnSpc>
            </a:pPr>
            <a:r>
              <a:rPr lang="de-DE" sz="2000" dirty="0"/>
              <a:t>4. September 2023</a:t>
            </a:r>
          </a:p>
          <a:p>
            <a:pPr algn="l">
              <a:lnSpc>
                <a:spcPct val="170000"/>
              </a:lnSpc>
            </a:pPr>
            <a:r>
              <a:rPr lang="de-DE" sz="2000" dirty="0"/>
              <a:t>Universität Osnabrück</a:t>
            </a:r>
          </a:p>
          <a:p>
            <a:pPr algn="l">
              <a:lnSpc>
                <a:spcPct val="170000"/>
              </a:lnSpc>
            </a:pPr>
            <a:endParaRPr lang="de-DE" sz="2000" dirty="0"/>
          </a:p>
          <a:p>
            <a:pPr algn="l">
              <a:lnSpc>
                <a:spcPct val="170000"/>
              </a:lnSpc>
            </a:pPr>
            <a:r>
              <a:rPr lang="de-DE" sz="2000" dirty="0"/>
              <a:t>Britta </a:t>
            </a:r>
            <a:r>
              <a:rPr lang="de-DE" sz="2000" dirty="0" err="1"/>
              <a:t>Kattmann</a:t>
            </a:r>
            <a:r>
              <a:rPr lang="de-DE" sz="2000" dirty="0"/>
              <a:t> &amp; Eileen Klaßen</a:t>
            </a:r>
          </a:p>
          <a:p>
            <a:pPr algn="l">
              <a:lnSpc>
                <a:spcPct val="170000"/>
              </a:lnSpc>
            </a:pPr>
            <a:r>
              <a:rPr lang="de-DE" sz="2000" dirty="0"/>
              <a:t>von der IGS Osnabrück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fik 7" descr="Ein Bild, das Text, Screenshot, Marke, Logo enthält.&#10;&#10;Automatisch generierte Beschreibung">
            <a:extLst>
              <a:ext uri="{FF2B5EF4-FFF2-40B4-BE49-F238E27FC236}">
                <a16:creationId xmlns:a16="http://schemas.microsoft.com/office/drawing/2014/main" id="{E621724B-9D69-3A3B-EAD0-641772883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2492" y="1337464"/>
            <a:ext cx="5536001" cy="4124319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55841ABD-5A34-3FFD-1E11-38595F6D373A}"/>
              </a:ext>
            </a:extLst>
          </p:cNvPr>
          <p:cNvSpPr/>
          <p:nvPr/>
        </p:nvSpPr>
        <p:spPr>
          <a:xfrm rot="21349926">
            <a:off x="6097070" y="4088485"/>
            <a:ext cx="1450429" cy="544478"/>
          </a:xfrm>
          <a:prstGeom prst="rect">
            <a:avLst/>
          </a:prstGeom>
          <a:solidFill>
            <a:srgbClr val="0088B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757C52F-4393-04F2-F8B8-59592D721400}"/>
              </a:ext>
            </a:extLst>
          </p:cNvPr>
          <p:cNvSpPr/>
          <p:nvPr/>
        </p:nvSpPr>
        <p:spPr>
          <a:xfrm>
            <a:off x="6079201" y="5251622"/>
            <a:ext cx="1890907" cy="268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1139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38D0F2F-94A0-A52D-0BDD-6AA619777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de-DE" sz="5400" dirty="0"/>
              <a:t>Programm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130E8D1-5AE6-0E7F-2DF7-7F71095CC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de-DE" sz="2400" dirty="0"/>
              <a:t>Ausgangspunkt für das Projekt „Lesen macht Spaß“</a:t>
            </a:r>
          </a:p>
          <a:p>
            <a:r>
              <a:rPr lang="de-DE" sz="2400" dirty="0"/>
              <a:t>Ausbildung als </a:t>
            </a:r>
            <a:r>
              <a:rPr lang="de-DE" sz="2400" dirty="0" err="1"/>
              <a:t>Lesecoache</a:t>
            </a:r>
            <a:r>
              <a:rPr lang="de-DE" sz="2400" dirty="0"/>
              <a:t> (Vorstellung Britta &amp; Eileen als </a:t>
            </a:r>
            <a:r>
              <a:rPr lang="de-DE" sz="2400" dirty="0" err="1"/>
              <a:t>Lesechoaches</a:t>
            </a:r>
            <a:r>
              <a:rPr lang="de-DE" sz="2400" dirty="0"/>
              <a:t>)</a:t>
            </a:r>
          </a:p>
          <a:p>
            <a:r>
              <a:rPr lang="de-DE" sz="2400" dirty="0"/>
              <a:t>Vorstellung der Workshopteilnehmer*innen und die Rolle des Lesens an der Schule (Probleme, Grenzen und Ziele)</a:t>
            </a:r>
          </a:p>
          <a:p>
            <a:r>
              <a:rPr lang="de-DE" sz="2400" dirty="0"/>
              <a:t>Vorstellung des Konzepts und der Lesemappen</a:t>
            </a:r>
          </a:p>
          <a:p>
            <a:r>
              <a:rPr lang="de-DE" sz="2400" dirty="0"/>
              <a:t>Arbeitsauftrag zur praktischen Umsetzung im eigenen Lehrplan</a:t>
            </a:r>
          </a:p>
          <a:p>
            <a:r>
              <a:rPr lang="de-DE" sz="2400" dirty="0"/>
              <a:t>Austausch über die Ergebnisse</a:t>
            </a:r>
          </a:p>
          <a:p>
            <a:endParaRPr lang="de-DE" sz="2400" dirty="0"/>
          </a:p>
          <a:p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1448497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0288C6B4-AFC3-407F-A595-EFFD38D4C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2" name="Freeform: Shape 31">
            <a:extLst>
              <a:ext uri="{FF2B5EF4-FFF2-40B4-BE49-F238E27FC236}">
                <a16:creationId xmlns:a16="http://schemas.microsoft.com/office/drawing/2014/main" id="{CF236821-17FE-429B-8D2C-08E13A64E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4" name="Freeform: Shape 33">
            <a:extLst>
              <a:ext uri="{FF2B5EF4-FFF2-40B4-BE49-F238E27FC236}">
                <a16:creationId xmlns:a16="http://schemas.microsoft.com/office/drawing/2014/main" id="{C0BDBCD2-E081-43AB-9119-C55465E59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C81DDAD-B0F8-9074-ADA8-6C6430A0E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029" y="900557"/>
            <a:ext cx="3438144" cy="1239012"/>
          </a:xfrm>
        </p:spPr>
        <p:txBody>
          <a:bodyPr anchor="ctr">
            <a:normAutofit/>
          </a:bodyPr>
          <a:lstStyle/>
          <a:p>
            <a:pPr algn="ctr"/>
            <a:r>
              <a:rPr lang="de-DE" sz="2800" dirty="0"/>
              <a:t>Über das Projekt „Lesen macht stark“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654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5893" y="2443480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141BF4D9-8EDF-B040-724E-76DA28A57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5232" y="2765679"/>
            <a:ext cx="3756064" cy="3609100"/>
          </a:xfrm>
        </p:spPr>
        <p:txBody>
          <a:bodyPr anchor="t">
            <a:normAutofit/>
          </a:bodyPr>
          <a:lstStyle/>
          <a:p>
            <a:r>
              <a:rPr lang="de-DE" sz="1700" dirty="0"/>
              <a:t>Vom Land Niedersachsen gefördert</a:t>
            </a:r>
          </a:p>
          <a:p>
            <a:r>
              <a:rPr lang="de-DE" sz="1700" dirty="0"/>
              <a:t>1,5-jährige Ausbildung der </a:t>
            </a:r>
            <a:r>
              <a:rPr lang="de-DE" sz="1700" dirty="0" err="1"/>
              <a:t>Lesecoaches</a:t>
            </a:r>
            <a:r>
              <a:rPr lang="de-DE" sz="1700" dirty="0"/>
              <a:t> durch Fortbildungen</a:t>
            </a:r>
          </a:p>
          <a:p>
            <a:r>
              <a:rPr lang="de-DE" sz="1700" dirty="0"/>
              <a:t>Etablierung der Lesemappen und deren Benutzung in Jahrgang 5 und 6 </a:t>
            </a:r>
          </a:p>
          <a:p>
            <a:r>
              <a:rPr lang="de-DE" sz="1700" dirty="0"/>
              <a:t>Implementierung im Lehrplan des Faches Deutsch</a:t>
            </a:r>
          </a:p>
          <a:p>
            <a:r>
              <a:rPr lang="de-DE" sz="1700" dirty="0"/>
              <a:t>Erweiterung und Fortsetzung in den Jahrgängen 7 und 8</a:t>
            </a:r>
          </a:p>
          <a:p>
            <a:r>
              <a:rPr lang="de-DE" sz="1700" dirty="0"/>
              <a:t>Implementierung in weiteren Fächern</a:t>
            </a:r>
          </a:p>
        </p:txBody>
      </p:sp>
      <p:pic>
        <p:nvPicPr>
          <p:cNvPr id="8" name="Inhaltsplatzhalter 7" descr="Ein Bild, das Text, Screenshot enthält.&#10;&#10;Automatisch generierte Beschreibung">
            <a:extLst>
              <a:ext uri="{FF2B5EF4-FFF2-40B4-BE49-F238E27FC236}">
                <a16:creationId xmlns:a16="http://schemas.microsoft.com/office/drawing/2014/main" id="{272E578B-D398-5AE2-CD6C-ECA56E2264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2"/>
          <a:stretch/>
        </p:blipFill>
        <p:spPr>
          <a:xfrm>
            <a:off x="4924760" y="387152"/>
            <a:ext cx="6922008" cy="608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734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reenshot, Schrift enthält.&#10;&#10;Automatisch generierte Beschreibung">
            <a:extLst>
              <a:ext uri="{FF2B5EF4-FFF2-40B4-BE49-F238E27FC236}">
                <a16:creationId xmlns:a16="http://schemas.microsoft.com/office/drawing/2014/main" id="{4F7872AD-5444-29CD-A095-66D98BDE33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4020" y="643467"/>
            <a:ext cx="9323959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768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0" name="Rectangle 2059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2" name="Freeform: Shape 2061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BE2270AF-A987-C8EB-C6C2-1F94CA48B916}"/>
              </a:ext>
            </a:extLst>
          </p:cNvPr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Wie läuft das Lesen an deiner Schule?</a:t>
            </a:r>
          </a:p>
        </p:txBody>
      </p:sp>
      <p:sp>
        <p:nvSpPr>
          <p:cNvPr id="2064" name="Arc 206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04C14AE8-BEA2-B254-19B9-0DBBAC85BA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de-DE" dirty="0"/>
              <a:t>Kurze Vorstellungsrunde</a:t>
            </a:r>
          </a:p>
          <a:p>
            <a:r>
              <a:rPr lang="de-DE" dirty="0"/>
              <a:t>Welchen Stellenwert hat das Lesen an deiner Schule/ ist das Lesen als ein Schwerpunkt im Schulprogramm verankert?</a:t>
            </a:r>
          </a:p>
          <a:p>
            <a:r>
              <a:rPr lang="de-DE" dirty="0"/>
              <a:t>Welche Probleme haben deine Schüler*innen beim Lesen?</a:t>
            </a:r>
          </a:p>
          <a:p>
            <a:r>
              <a:rPr lang="de-DE" dirty="0"/>
              <a:t>Werden Lesefördermaßnahmen an deiner Schule durchgeführt? Zum Beispiel Diagnoseverfahren zur Lesekompetenz</a:t>
            </a:r>
          </a:p>
          <a:p>
            <a:r>
              <a:rPr lang="de-DE" dirty="0"/>
              <a:t>Welche Strategien nutzt du schon zur Förderung der Lesekompetenz?</a:t>
            </a:r>
          </a:p>
          <a:p>
            <a:r>
              <a:rPr lang="de-DE" dirty="0"/>
              <a:t>Wie gehst du mit dem Thema Lesen in anderen Fächern um?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634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hrift, Screenshot, weiß enthält.&#10;&#10;Automatisch generierte Beschreibung">
            <a:extLst>
              <a:ext uri="{FF2B5EF4-FFF2-40B4-BE49-F238E27FC236}">
                <a16:creationId xmlns:a16="http://schemas.microsoft.com/office/drawing/2014/main" id="{C62CA082-12A9-99EC-EF37-38CB7F3B5B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572" y="643467"/>
            <a:ext cx="9816856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692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hrift, Screenshot, weiß enthält.&#10;&#10;Automatisch generierte Beschreibung">
            <a:extLst>
              <a:ext uri="{FF2B5EF4-FFF2-40B4-BE49-F238E27FC236}">
                <a16:creationId xmlns:a16="http://schemas.microsoft.com/office/drawing/2014/main" id="{BEEDF119-8D37-0389-CBBA-C311C4A256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5369" y="643467"/>
            <a:ext cx="10561261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14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reenshot, Schrift enthält.&#10;&#10;Automatisch generierte Beschreibung">
            <a:extLst>
              <a:ext uri="{FF2B5EF4-FFF2-40B4-BE49-F238E27FC236}">
                <a16:creationId xmlns:a16="http://schemas.microsoft.com/office/drawing/2014/main" id="{54B9115B-E4A1-BF45-905D-5CDF06386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4020" y="643467"/>
            <a:ext cx="9323959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25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reenshot, Person enthält.&#10;&#10;Automatisch generierte Beschreibung">
            <a:extLst>
              <a:ext uri="{FF2B5EF4-FFF2-40B4-BE49-F238E27FC236}">
                <a16:creationId xmlns:a16="http://schemas.microsoft.com/office/drawing/2014/main" id="{92493E33-BF82-47FA-6B58-D60B571406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7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089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reenshot, Schrift, Design enthält.&#10;&#10;Automatisch generierte Beschreibung">
            <a:extLst>
              <a:ext uri="{FF2B5EF4-FFF2-40B4-BE49-F238E27FC236}">
                <a16:creationId xmlns:a16="http://schemas.microsoft.com/office/drawing/2014/main" id="{2F63E76E-818D-DA1B-9435-926E6CF045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6745" y="0"/>
            <a:ext cx="7354542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nhaltsplatzhalter 4" descr="Ein Bild, das Text, Person, Menschliches Gesicht, Screenshot enthält.&#10;&#10;Automatisch generierte Beschreibung">
            <a:extLst>
              <a:ext uri="{FF2B5EF4-FFF2-40B4-BE49-F238E27FC236}">
                <a16:creationId xmlns:a16="http://schemas.microsoft.com/office/drawing/2014/main" id="{38D51D00-ACB7-E469-FA1D-A53AB09DAA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6749"/>
          <a:stretch/>
        </p:blipFill>
        <p:spPr>
          <a:xfrm>
            <a:off x="2376745" y="1594488"/>
            <a:ext cx="7354542" cy="3519937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B6403C1-6F85-0F57-7A81-BFDD6148DF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6" b="13300"/>
          <a:stretch/>
        </p:blipFill>
        <p:spPr bwMode="auto">
          <a:xfrm>
            <a:off x="2376745" y="4992120"/>
            <a:ext cx="7354542" cy="186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128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reenshot, Grafikdesign, Aufdruck enthält.&#10;&#10;Automatisch generierte Beschreibung">
            <a:extLst>
              <a:ext uri="{FF2B5EF4-FFF2-40B4-BE49-F238E27FC236}">
                <a16:creationId xmlns:a16="http://schemas.microsoft.com/office/drawing/2014/main" id="{60171030-97C9-6C58-8EA6-E1BAE9BDCD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9535" y="643467"/>
            <a:ext cx="7452929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290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Website, Screenshot, Webseite enthält.&#10;&#10;Automatisch generierte Beschreibung">
            <a:extLst>
              <a:ext uri="{FF2B5EF4-FFF2-40B4-BE49-F238E27FC236}">
                <a16:creationId xmlns:a16="http://schemas.microsoft.com/office/drawing/2014/main" id="{B5C8935F-8BF5-A464-0045-D73BFE74DD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94295" y="643467"/>
            <a:ext cx="7403410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097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reenshot, Grafikdesign enthält.&#10;&#10;Automatisch generierte Beschreibung">
            <a:extLst>
              <a:ext uri="{FF2B5EF4-FFF2-40B4-BE49-F238E27FC236}">
                <a16:creationId xmlns:a16="http://schemas.microsoft.com/office/drawing/2014/main" id="{1AA5AAA6-D09D-069D-35CF-CDC8272D11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94295" y="372800"/>
            <a:ext cx="7403410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nhaltsplatzhalter 4" descr="Ein Bild, das Text, Screenshot, Kleidung, Person enthält.&#10;&#10;Automatisch generierte Beschreibung">
            <a:extLst>
              <a:ext uri="{FF2B5EF4-FFF2-40B4-BE49-F238E27FC236}">
                <a16:creationId xmlns:a16="http://schemas.microsoft.com/office/drawing/2014/main" id="{6CAC24E1-0B01-90D1-414E-D3A1E3EB3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4295" y="1225372"/>
            <a:ext cx="7403410" cy="563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518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Menschliches Gesicht, Screenshot, Person enthält.&#10;&#10;Automatisch generierte Beschreibung">
            <a:extLst>
              <a:ext uri="{FF2B5EF4-FFF2-40B4-BE49-F238E27FC236}">
                <a16:creationId xmlns:a16="http://schemas.microsoft.com/office/drawing/2014/main" id="{10035AE2-A224-6DFF-E70E-A844DA02ED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3225" y="643467"/>
            <a:ext cx="7605549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250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, Screenshot, Website, Onlinewerbung enthält.&#10;&#10;Automatisch generierte Beschreibung">
            <a:extLst>
              <a:ext uri="{FF2B5EF4-FFF2-40B4-BE49-F238E27FC236}">
                <a16:creationId xmlns:a16="http://schemas.microsoft.com/office/drawing/2014/main" id="{50C6BBB1-63BE-6DF1-5E57-DBC6456349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7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79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 descr="Ein Bild, das Text, Cartoon, Screenshot, Design enthält.&#10;&#10;Automatisch generierte Beschreibung">
            <a:extLst>
              <a:ext uri="{FF2B5EF4-FFF2-40B4-BE49-F238E27FC236}">
                <a16:creationId xmlns:a16="http://schemas.microsoft.com/office/drawing/2014/main" id="{890F156B-871C-82D9-FF83-451A71C1E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425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7537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D38A88-60C8-988D-85C6-7ED55301B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697" y="37267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DE" dirty="0"/>
              <a:t>Praktische Aufgabe: </a:t>
            </a:r>
            <a:br>
              <a:rPr lang="de-DE" dirty="0"/>
            </a:br>
            <a:r>
              <a:rPr lang="de-DE" dirty="0"/>
              <a:t>Nutze „Lesen macht stark“ für deinen Unterricht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F49C9AB-3C6E-182C-31E1-449285D47C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4697" y="1915318"/>
            <a:ext cx="10962503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de-DE" dirty="0"/>
              <a:t>Lesestrategien kennenlernen und für den eigenen Unterricht nutzen</a:t>
            </a:r>
          </a:p>
          <a:p>
            <a:pPr>
              <a:lnSpc>
                <a:spcPct val="150000"/>
              </a:lnSpc>
            </a:pPr>
            <a:r>
              <a:rPr lang="de-DE" dirty="0"/>
              <a:t>Texte für den Deutschunterricht aus der Lesemappe nutzen</a:t>
            </a:r>
          </a:p>
          <a:p>
            <a:pPr>
              <a:lnSpc>
                <a:spcPct val="150000"/>
              </a:lnSpc>
            </a:pPr>
            <a:r>
              <a:rPr lang="de-DE" dirty="0"/>
              <a:t>Material für den Fachunterricht nutzen</a:t>
            </a:r>
          </a:p>
          <a:p>
            <a:pPr>
              <a:lnSpc>
                <a:spcPct val="150000"/>
              </a:lnSpc>
            </a:pPr>
            <a:r>
              <a:rPr lang="de-DE" dirty="0"/>
              <a:t>Diagnoseverfahren kennenlernen und für den eigenen Unterricht nutzen</a:t>
            </a:r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63226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515D20E-1AB7-4E74-9236-2B72B63D6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95ADEB4-8981-1FAE-6ABD-80FBDCDC1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5028" y="1336329"/>
            <a:ext cx="3892732" cy="4382588"/>
          </a:xfrm>
        </p:spPr>
        <p:txBody>
          <a:bodyPr anchor="ctr">
            <a:normAutofit/>
          </a:bodyPr>
          <a:lstStyle/>
          <a:p>
            <a:r>
              <a:rPr lang="en-US" sz="5400" kern="1200">
                <a:latin typeface="+mj-lt"/>
                <a:ea typeface="+mj-ea"/>
                <a:cs typeface="+mj-cs"/>
              </a:rPr>
              <a:t>Austausch und Feedback</a:t>
            </a:r>
            <a:endParaRPr lang="de-DE" sz="540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63461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982976"/>
            <a:ext cx="6009366" cy="51206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7206812-040A-54CE-09CA-FA6B0DCC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1" y="1336329"/>
            <a:ext cx="5260848" cy="438258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3600" kern="1200" dirty="0">
                <a:latin typeface="+mj-lt"/>
                <a:ea typeface="+mj-ea"/>
                <a:cs typeface="+mj-cs"/>
              </a:rPr>
              <a:t>Gib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deinen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ersten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Eindruck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zum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Programm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und dem Material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wieder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.</a:t>
            </a:r>
            <a:br>
              <a:rPr lang="en-US" sz="3600" kern="1200" dirty="0">
                <a:latin typeface="+mj-lt"/>
                <a:ea typeface="+mj-ea"/>
                <a:cs typeface="+mj-cs"/>
              </a:rPr>
            </a:br>
            <a:br>
              <a:rPr lang="en-US" sz="3600" kern="1200" dirty="0">
                <a:latin typeface="+mj-lt"/>
                <a:ea typeface="+mj-ea"/>
                <a:cs typeface="+mj-cs"/>
              </a:rPr>
            </a:br>
            <a:r>
              <a:rPr lang="en-US" sz="3600" kern="1200" dirty="0" err="1">
                <a:latin typeface="+mj-lt"/>
                <a:ea typeface="+mj-ea"/>
                <a:cs typeface="+mj-cs"/>
              </a:rPr>
              <a:t>Beurteile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das Material und den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Nutzen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für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deinen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Unterricht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.</a:t>
            </a:r>
            <a:endParaRPr lang="de-DE" sz="3600" dirty="0"/>
          </a:p>
        </p:txBody>
      </p:sp>
    </p:spTree>
    <p:extLst>
      <p:ext uri="{BB962C8B-B14F-4D97-AF65-F5344CB8AC3E}">
        <p14:creationId xmlns:p14="http://schemas.microsoft.com/office/powerpoint/2010/main" val="1098668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5B339F4-93B9-4E04-9721-143AD6782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34DDD3-F723-4DD3-8ABE-EC0B2AC87D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22324" y="0"/>
            <a:ext cx="7147352" cy="5777808"/>
            <a:chOff x="329184" y="1"/>
            <a:chExt cx="524256" cy="5777808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7C8EA93-3210-4C62-99E9-153C275E3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3824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EB7D2A2-F448-44D4-938C-DC84CBCB3B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1"/>
            <a:ext cx="10999072" cy="5325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6CF17BE-B547-ABEE-659C-259653716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231961"/>
            <a:ext cx="9144000" cy="400624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dirty="0">
                <a:latin typeface="+mn-lt"/>
              </a:rPr>
              <a:t>Dann </a:t>
            </a:r>
            <a:r>
              <a:rPr lang="en-US" sz="2800" dirty="0" err="1">
                <a:latin typeface="+mn-lt"/>
              </a:rPr>
              <a:t>m</a:t>
            </a:r>
            <a:r>
              <a:rPr lang="en-US" sz="2800" kern="120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eldet</a:t>
            </a:r>
            <a:r>
              <a:rPr lang="en-US" sz="28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euch</a:t>
            </a:r>
            <a:r>
              <a:rPr lang="en-US" sz="28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bei</a:t>
            </a:r>
            <a:r>
              <a:rPr lang="en-US" sz="28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uns</a:t>
            </a:r>
            <a:r>
              <a:rPr lang="en-US" sz="28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Lesecoches</a:t>
            </a:r>
            <a:r>
              <a:rPr lang="en-US" sz="28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:</a:t>
            </a:r>
            <a:br>
              <a:rPr lang="en-US" sz="28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br>
              <a:rPr lang="en-US" sz="28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28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Britta Kattmann</a:t>
            </a:r>
            <a:r>
              <a:rPr lang="en-US" sz="2800" dirty="0">
                <a:latin typeface="+mn-lt"/>
              </a:rPr>
              <a:t>: Kattmann@igs-os.de</a:t>
            </a:r>
            <a:br>
              <a:rPr lang="en-US" sz="2800" dirty="0">
                <a:latin typeface="+mn-lt"/>
              </a:rPr>
            </a:br>
            <a:r>
              <a:rPr lang="en-US" sz="2800" dirty="0">
                <a:latin typeface="+mn-lt"/>
              </a:rPr>
              <a:t>Eileen </a:t>
            </a:r>
            <a:r>
              <a:rPr lang="en-US" sz="2800" dirty="0" err="1">
                <a:latin typeface="+mn-lt"/>
              </a:rPr>
              <a:t>Klaßen</a:t>
            </a:r>
            <a:r>
              <a:rPr lang="en-US" sz="2800" dirty="0">
                <a:latin typeface="+mn-lt"/>
              </a:rPr>
              <a:t>: Klassen@igs-os.de </a:t>
            </a:r>
            <a:br>
              <a:rPr lang="en-US" sz="2800" dirty="0">
                <a:latin typeface="+mn-lt"/>
              </a:rPr>
            </a:br>
            <a:br>
              <a:rPr lang="en-US" sz="2800" dirty="0">
                <a:latin typeface="+mn-lt"/>
              </a:rPr>
            </a:br>
            <a:r>
              <a:rPr lang="en-US" sz="2800" dirty="0" err="1">
                <a:latin typeface="+mn-lt"/>
              </a:rPr>
              <a:t>oder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direkt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bei</a:t>
            </a:r>
            <a:r>
              <a:rPr lang="en-US" sz="2800" dirty="0">
                <a:latin typeface="+mn-lt"/>
              </a:rPr>
              <a:t>:</a:t>
            </a:r>
            <a:br>
              <a:rPr lang="en-US" sz="2800" dirty="0">
                <a:latin typeface="+mn-lt"/>
              </a:rPr>
            </a:br>
            <a:br>
              <a:rPr lang="en-US" sz="2800" dirty="0">
                <a:latin typeface="+mn-lt"/>
              </a:rPr>
            </a:br>
            <a:r>
              <a:rPr lang="en-US" sz="2800" dirty="0" err="1">
                <a:latin typeface="+mn-lt"/>
              </a:rPr>
              <a:t>Imke</a:t>
            </a:r>
            <a:r>
              <a:rPr lang="en-US" sz="2800" dirty="0">
                <a:latin typeface="+mn-lt"/>
              </a:rPr>
              <a:t> Hanssen: </a:t>
            </a:r>
            <a:r>
              <a:rPr lang="en-US" sz="2800" b="0" i="0" u="sng" dirty="0">
                <a:solidFill>
                  <a:srgbClr val="0000FF"/>
                </a:solidFill>
                <a:effectLst/>
                <a:latin typeface="+mn-lt"/>
                <a:hlinkClick r:id="rId2"/>
              </a:rPr>
              <a:t>lesenmachtstark-nds@gwlb.de</a:t>
            </a:r>
            <a:br>
              <a:rPr lang="en-US" sz="2800" dirty="0">
                <a:latin typeface="+mn-lt"/>
              </a:rPr>
            </a:br>
            <a:r>
              <a:rPr lang="en-US" sz="2800" dirty="0">
                <a:latin typeface="+mn-lt"/>
              </a:rPr>
              <a:t>(</a:t>
            </a:r>
            <a:r>
              <a:rPr lang="de-DE" sz="2800" b="0" i="1" dirty="0">
                <a:solidFill>
                  <a:srgbClr val="000000"/>
                </a:solidFill>
                <a:effectLst/>
                <a:latin typeface="+mn-lt"/>
              </a:rPr>
              <a:t>Projektkoordination Lesen macht stark Niedersachsen)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442257F8-45C3-1E3A-A310-DBCCC166671C}"/>
              </a:ext>
            </a:extLst>
          </p:cNvPr>
          <p:cNvSpPr txBox="1"/>
          <p:nvPr/>
        </p:nvSpPr>
        <p:spPr>
          <a:xfrm>
            <a:off x="5187646" y="45148"/>
            <a:ext cx="18108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Interessiert</a:t>
            </a:r>
            <a:r>
              <a:rPr lang="en-US" sz="2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?</a:t>
            </a:r>
            <a:endParaRPr lang="de-DE" sz="2400" b="1" dirty="0"/>
          </a:p>
        </p:txBody>
      </p:sp>
    </p:spTree>
    <p:extLst>
      <p:ext uri="{BB962C8B-B14F-4D97-AF65-F5344CB8AC3E}">
        <p14:creationId xmlns:p14="http://schemas.microsoft.com/office/powerpoint/2010/main" val="727710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326</Words>
  <Application>Microsoft Office PowerPoint</Application>
  <PresentationFormat>Breitbild</PresentationFormat>
  <Paragraphs>40</Paragraphs>
  <Slides>19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</vt:lpstr>
      <vt:lpstr>PowerPoint-Präsentation</vt:lpstr>
      <vt:lpstr>Programm</vt:lpstr>
      <vt:lpstr>Über das Projekt „Lesen macht stark“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Praktische Aufgabe:  Nutze „Lesen macht stark“ für deinen Unterricht</vt:lpstr>
      <vt:lpstr>Austausch und Feedback</vt:lpstr>
      <vt:lpstr>Dann meldet euch bei uns Lesecoches:  Britta Kattmann: Kattmann@igs-os.de Eileen Klaßen: Klassen@igs-os.de   oder direkt bei:  Imke Hanssen: lesenmachtstark-nds@gwlb.de (Projektkoordination Lesen macht stark Niedersachsen)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Eileen Kronshage</dc:creator>
  <cp:lastModifiedBy>Britta Kattmann</cp:lastModifiedBy>
  <cp:revision>7</cp:revision>
  <dcterms:created xsi:type="dcterms:W3CDTF">2023-08-29T08:48:57Z</dcterms:created>
  <dcterms:modified xsi:type="dcterms:W3CDTF">2023-09-05T16:40:30Z</dcterms:modified>
</cp:coreProperties>
</file>