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35" autoAdjust="0"/>
    <p:restoredTop sz="94660"/>
  </p:normalViewPr>
  <p:slideViewPr>
    <p:cSldViewPr snapToGrid="0">
      <p:cViewPr varScale="1">
        <p:scale>
          <a:sx n="70" d="100"/>
          <a:sy n="70" d="100"/>
        </p:scale>
        <p:origin x="6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341CA0-A658-48AF-A8A6-19E84C697C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8D11132-A58F-A1DD-68DC-C6E03F3B3C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F306278-020A-FEFE-375E-0CD44564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8667F-094D-EDB4-3C61-A1727CD49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A2D7875-51BB-5A5B-C8F7-E83AFA164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2046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46B73B-240E-A001-B8E0-2B8E9B571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9572D66-3308-E3B5-09FE-DC41E45B24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E176568-44D0-6E50-2C5A-53864B44E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904F4CA-5C24-DDAB-8594-55DBF01F8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5990B8-AC1B-8548-9C5A-F2F7DC5BD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0108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28B15C-DAFD-FDB2-7A64-F6B5D10D0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E03710E-5EFA-86D1-E373-1B76663CF9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4D8D7FC-3694-3199-3458-F7463A4E4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CD9B02-376B-FF9B-6452-4CEDB8E8B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29984B8-4613-4DC6-CA2E-649B95AF8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7381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094CB8-6E02-A7FB-74C6-580D3FD69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D9A294D-CC9D-C25C-3482-4CC8842538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BE886C0-6EB0-A63D-94F5-22FCA57521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11974B0-3D37-6069-2D62-D42BF1084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4BF611D-DC0B-6132-EED5-618FFFCEF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26A36AA-3E32-EEE8-346F-029FA2285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2363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C1D2C9-B4B0-211A-B025-3572A185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5E1F09D-DB61-F5EE-2BD9-C29745E9D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5F29C1F-A4E1-DC4D-EFB8-3A6B45B3F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0D1814FB-0F75-853B-1FD0-DA9429718F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ACC1262-167A-732F-C62C-1B50A4B44E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CF4FCAC2-D86F-A8E2-0B73-FD63CC397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A9DB400-1109-5A8E-A59E-F86F32AB9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58C2C52-C66A-29FA-7A18-72496355C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99523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42B39D-A018-D703-7857-7D9B7E90D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66D64AF5-EA02-3407-0A26-BD12D7F36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F8135E1-69EA-017A-37AE-72F93E2A6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7273291-5DF5-DF0F-549A-E0C3175D5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8678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284B175-0471-D32A-F915-1E2736D7E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351E281-06AF-E080-1FC2-BE05B4D34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C843384-DC47-541B-1B7A-531DE36FB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03987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0AE057-1C65-42D9-436B-7EB29C08C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A3FAAA4-DD5B-AE98-15A2-D4451F970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0C0AEEF-3C92-2A4C-DC2D-09A117CCD9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187D732-90E5-AB0C-7EAF-D29460C9A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AA40045-C02B-BD93-DEBE-589916B43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48072D4-B943-D018-E199-1F8487F5A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933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D34144-1A8A-19DA-1DBB-0C4B3DB60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B38EA32-AB9F-678F-5F7D-7F4FB33CEE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37B2208-EE0F-2F34-D068-E6B9349FBD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D86B076-3ACE-F372-0A5F-758E1DD32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5C40454-2425-356F-2936-283B79FF3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CAB693F-60EA-3A4E-CCC6-537EACC2D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16807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27B8F4-ED28-F1CE-72C8-7C8B5B4D7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ECD4B14-513E-AC86-4F17-BAA3699042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0797942-D519-84E7-5C1E-1027EEF5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1E40756-BC61-A3CE-55E8-1B51CB6EA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260F7AA-561C-A985-1ED0-41D62B1B5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80114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EA355219-EC2C-812A-1072-9CB5869183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4FA58C5-FB99-8716-FDD5-F3FEE4B79C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5B3B287-431C-7995-1442-E2363FE7A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95CAD7B-DE40-D8B6-A2E8-71CA2698B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B8F0DF2-66CA-A263-5CFF-D9DAE1882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716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8888C2A-1E9F-504A-3F84-19DD6B62C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4C604CC-D599-BC70-B505-B6BBD16327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1807143-B8E4-E554-F6B3-D8CCFBF9CF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A8B563-8FC7-466A-83FB-FF55C6A1D69C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D54FC3A-DC38-5906-F0F9-030C9B442B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1FD909-D240-5BBF-EDD2-96FCB83143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EFF5ED-42D4-4EDB-88AB-3672B801A98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88533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421D0AB9-C766-C52A-F1F2-E4634BB454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4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7F2FEEA5-0B9D-E726-4E70-E914991D4548}"/>
              </a:ext>
            </a:extLst>
          </p:cNvPr>
          <p:cNvSpPr txBox="1"/>
          <p:nvPr/>
        </p:nvSpPr>
        <p:spPr>
          <a:xfrm>
            <a:off x="2889180" y="2295799"/>
            <a:ext cx="91913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9600" dirty="0">
                <a:solidFill>
                  <a:schemeClr val="bg1"/>
                </a:solidFill>
                <a:latin typeface="Chamberi Super Display" panose="02040503080505020303" pitchFamily="18" charset="0"/>
              </a:rPr>
              <a:t>Die weiße Rose</a:t>
            </a:r>
            <a:r>
              <a:rPr lang="de-DE" sz="9600" dirty="0">
                <a:latin typeface="Chamberi Super Display" panose="020405030805050203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1023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0437E3-558D-E34E-F806-72722C7AD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36DFEE16-0BED-8D8A-AD92-24ED55FB3D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688" y="0"/>
            <a:ext cx="12287689" cy="6857999"/>
          </a:xfr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50C3B10A-6A74-B2C6-9B72-EB7D04528851}"/>
              </a:ext>
            </a:extLst>
          </p:cNvPr>
          <p:cNvSpPr txBox="1"/>
          <p:nvPr/>
        </p:nvSpPr>
        <p:spPr>
          <a:xfrm>
            <a:off x="1273602" y="365125"/>
            <a:ext cx="53833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4400" dirty="0">
                <a:latin typeface="Chamberi Super Display" panose="02040503080505020303" pitchFamily="18" charset="0"/>
              </a:rPr>
              <a:t>Inhaltsverzeichnis</a:t>
            </a:r>
            <a:r>
              <a:rPr lang="de-DE" dirty="0"/>
              <a:t> 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89F5C35D-008B-B100-49EB-9A9387DE1032}"/>
              </a:ext>
            </a:extLst>
          </p:cNvPr>
          <p:cNvSpPr txBox="1"/>
          <p:nvPr/>
        </p:nvSpPr>
        <p:spPr>
          <a:xfrm>
            <a:off x="3075033" y="1363321"/>
            <a:ext cx="48153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400" dirty="0"/>
              <a:t>•Definition</a:t>
            </a:r>
          </a:p>
          <a:p>
            <a:pPr algn="l"/>
            <a:r>
              <a:rPr lang="de-DE" sz="2400" dirty="0"/>
              <a:t>•Steckbrief Sophie Scholl</a:t>
            </a:r>
          </a:p>
          <a:p>
            <a:pPr algn="l"/>
            <a:r>
              <a:rPr lang="de-DE" sz="2400" dirty="0"/>
              <a:t>•Widerstandsgruppe </a:t>
            </a:r>
          </a:p>
          <a:p>
            <a:pPr algn="l"/>
            <a:r>
              <a:rPr lang="de-DE" sz="2400" dirty="0"/>
              <a:t>•Gründe des Handels</a:t>
            </a:r>
          </a:p>
          <a:p>
            <a:r>
              <a:rPr lang="de-DE" sz="2400" dirty="0"/>
              <a:t>•Ziele</a:t>
            </a:r>
          </a:p>
          <a:p>
            <a:pPr algn="l"/>
            <a:r>
              <a:rPr lang="de-DE" sz="2400" dirty="0"/>
              <a:t>•Themen der Flugblätter</a:t>
            </a:r>
          </a:p>
          <a:p>
            <a:pPr algn="l"/>
            <a:r>
              <a:rPr lang="de-DE" sz="2400" dirty="0"/>
              <a:t>•Flugblatt Nr. 6</a:t>
            </a:r>
          </a:p>
          <a:p>
            <a:pPr algn="l"/>
            <a:r>
              <a:rPr lang="de-DE" sz="2400" dirty="0"/>
              <a:t>•Widersprüche</a:t>
            </a:r>
          </a:p>
          <a:p>
            <a:pPr algn="l"/>
            <a:r>
              <a:rPr lang="de-DE" sz="2400" dirty="0"/>
              <a:t>•Fazit</a:t>
            </a:r>
          </a:p>
          <a:p>
            <a:pPr algn="l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82834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drape"/>
      </p:transition>
    </mc:Choice>
    <mc:Fallback xmlns="">
      <p:transition spd="slow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49EFEE2-0F02-FDFF-C00A-2EEFAA8D2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77BA1615-0064-DDAF-00D3-4EE6B5B122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4467" cy="6858000"/>
          </a:xfr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D4B15E2A-A62B-E44B-E511-98F07A0DF1DE}"/>
              </a:ext>
            </a:extLst>
          </p:cNvPr>
          <p:cNvSpPr txBox="1"/>
          <p:nvPr/>
        </p:nvSpPr>
        <p:spPr>
          <a:xfrm>
            <a:off x="5222994" y="224088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DE" dirty="0">
              <a:latin typeface="Chamberi Super Display" panose="02040503080505020303" pitchFamily="18" charset="0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D5E48369-7260-F500-7BB2-791B8F0504C4}"/>
              </a:ext>
            </a:extLst>
          </p:cNvPr>
          <p:cNvSpPr txBox="1"/>
          <p:nvPr/>
        </p:nvSpPr>
        <p:spPr>
          <a:xfrm>
            <a:off x="1936762" y="258465"/>
            <a:ext cx="40443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4400" dirty="0">
                <a:latin typeface="Chamberi Super Display" panose="02040503080505020303" pitchFamily="18" charset="0"/>
              </a:rPr>
              <a:t>Definition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67906BDF-3E05-46A2-D2BF-BED5D93CC059}"/>
              </a:ext>
            </a:extLst>
          </p:cNvPr>
          <p:cNvSpPr txBox="1"/>
          <p:nvPr/>
        </p:nvSpPr>
        <p:spPr>
          <a:xfrm>
            <a:off x="2627294" y="1724480"/>
            <a:ext cx="840565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800" dirty="0"/>
              <a:t>Die weiße Rose war eine Studentische Widerstandsgruppe gegen das NS Regime im zweiten Weltkrieg. Welche Flugblätter mit dem Themen der Freiheit und gegen die Verbrechen des  Nationalsozialismus verteilt haben. </a:t>
            </a:r>
          </a:p>
        </p:txBody>
      </p:sp>
    </p:spTree>
    <p:extLst>
      <p:ext uri="{BB962C8B-B14F-4D97-AF65-F5344CB8AC3E}">
        <p14:creationId xmlns:p14="http://schemas.microsoft.com/office/powerpoint/2010/main" val="309834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000">
        <p:fade/>
      </p:transition>
    </mc:Choice>
    <mc:Fallback xmlns="">
      <p:transition spd="med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37FB0E-36C2-308F-466B-76314833C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0366" y="609600"/>
            <a:ext cx="4267200" cy="1351472"/>
          </a:xfrm>
        </p:spPr>
        <p:txBody>
          <a:bodyPr/>
          <a:lstStyle/>
          <a:p>
            <a:pPr algn="ctr"/>
            <a:r>
              <a:rPr lang="de-DE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Sophie Scholl</a:t>
            </a:r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68346901-2626-2BD2-B271-6B490A657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0" r="55767" b="1"/>
          <a:stretch/>
        </p:blipFill>
        <p:spPr>
          <a:xfrm>
            <a:off x="3" y="1"/>
            <a:ext cx="3695699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6030ACF-77B9-F560-6D83-C4A903DD12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0" y="1961072"/>
            <a:ext cx="4656166" cy="42873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• Name: Sophia Magdalena Scholl 
•Geboren: 9. Mai 1921 in </a:t>
            </a:r>
            <a:r>
              <a:rPr lang="de-DE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Forchtenberg</a:t>
            </a:r>
            <a:r>
              <a:rPr lang="de-DE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
•Gestorben: 22. Februar 1943 in München Verurteilung im Volksgerichtshof Durch Flugblätter Verteilung gestorben 
•Alter: 21 Jahre alt  
•Soziale Herkunft: politischen liberalem Elternhaus 
•Beruf: Studentin ( Biologie und Philosophie) und Gruppenleiterin der Hitlerjugend „Bund Deutscher Mädel“ 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D4FCF03-3129-51EF-EBB3-B507CCD058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3" r="25175"/>
          <a:stretch/>
        </p:blipFill>
        <p:spPr>
          <a:xfrm>
            <a:off x="8580467" y="10"/>
            <a:ext cx="3611533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73935911"/>
      </p:ext>
    </p:extLst>
  </p:cSld>
  <p:clrMapOvr>
    <a:masterClrMapping/>
  </p:clrMapOvr>
  <p:transition spd="slow" advTm="20000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E0145A2-1DD9-2C97-D70F-FF17919FA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BCA863A4-3D3E-B834-DECF-CB64BE86DC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2069" cy="6857999"/>
          </a:xfr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12245740-3443-04D1-6B54-1AB98EADB04D}"/>
              </a:ext>
            </a:extLst>
          </p:cNvPr>
          <p:cNvSpPr txBox="1"/>
          <p:nvPr/>
        </p:nvSpPr>
        <p:spPr>
          <a:xfrm>
            <a:off x="1619266" y="461002"/>
            <a:ext cx="53368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4400" dirty="0">
                <a:latin typeface="Chamberi Super Display" panose="02040503080505020303" pitchFamily="18" charset="0"/>
              </a:rPr>
              <a:t>Widerstandsgruppe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9D4BB6F2-DA1D-364C-4A94-511343C3AE7B}"/>
              </a:ext>
            </a:extLst>
          </p:cNvPr>
          <p:cNvSpPr txBox="1"/>
          <p:nvPr/>
        </p:nvSpPr>
        <p:spPr>
          <a:xfrm>
            <a:off x="2325136" y="1617905"/>
            <a:ext cx="9646055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400" dirty="0"/>
              <a:t>•Mitglieder der weißen Rose verteilten heimlich Flugblätter gegen Nazi-Diktatur</a:t>
            </a:r>
          </a:p>
          <a:p>
            <a:pPr algn="l"/>
            <a:r>
              <a:rPr lang="de-DE" sz="2400" dirty="0"/>
              <a:t>•Setzt sich aus kleinen Gruppen von Studenten und Professoren zusammen </a:t>
            </a:r>
            <a:r>
              <a:rPr lang="de-DE" sz="2400" dirty="0" err="1"/>
              <a:t>z.b.b</a:t>
            </a:r>
            <a:r>
              <a:rPr lang="de-DE" sz="2400" dirty="0"/>
              <a:t> Sophie Scholl, Christoph Probst, Willi Graf und Hans Scholl</a:t>
            </a:r>
          </a:p>
          <a:p>
            <a:pPr algn="l"/>
            <a:r>
              <a:rPr lang="de-DE" sz="2400" dirty="0"/>
              <a:t>•Gruppe: Wollen ihre Geistige unabhängig bewahren </a:t>
            </a:r>
          </a:p>
          <a:p>
            <a:pPr algn="l"/>
            <a:r>
              <a:rPr lang="de-DE" sz="2400" dirty="0"/>
              <a:t>•Organisiert von dem Professor Kurt Huber</a:t>
            </a:r>
            <a:endParaRPr lang="de-DE" dirty="0"/>
          </a:p>
          <a:p>
            <a:pPr algn="l"/>
            <a:endParaRPr lang="de-DE" dirty="0"/>
          </a:p>
          <a:p>
            <a:pPr algn="l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21405909"/>
      </p:ext>
    </p:extLst>
  </p:cSld>
  <p:clrMapOvr>
    <a:masterClrMapping/>
  </p:clrMapOvr>
  <p:transition spd="med" advTm="20000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E9696F-14CB-B8DD-E353-F173F7ED1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62E1CB1D-2DBB-D444-DFE2-694FDB472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4E7D2E29-E8D8-4167-B291-506D19724B68}"/>
              </a:ext>
            </a:extLst>
          </p:cNvPr>
          <p:cNvSpPr txBox="1"/>
          <p:nvPr/>
        </p:nvSpPr>
        <p:spPr>
          <a:xfrm>
            <a:off x="1680540" y="365125"/>
            <a:ext cx="57634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4400" dirty="0">
                <a:latin typeface="Chamberi Super Display" panose="02040503080505020303" pitchFamily="18" charset="0"/>
              </a:rPr>
              <a:t>Gründe des Handelns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45B21069-CD42-83FC-551C-7DA2BD271C90}"/>
              </a:ext>
            </a:extLst>
          </p:cNvPr>
          <p:cNvSpPr txBox="1"/>
          <p:nvPr/>
        </p:nvSpPr>
        <p:spPr>
          <a:xfrm>
            <a:off x="5184979" y="224088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dirty="0"/>
              <a:t> 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4201B9D2-8A18-A070-D89B-F3492736723C}"/>
              </a:ext>
            </a:extLst>
          </p:cNvPr>
          <p:cNvSpPr txBox="1"/>
          <p:nvPr/>
        </p:nvSpPr>
        <p:spPr>
          <a:xfrm>
            <a:off x="2618393" y="1689020"/>
            <a:ext cx="896548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400" dirty="0"/>
              <a:t>•Sie handelten aus moralischer Überzeugung und Gerechtigkeit </a:t>
            </a:r>
          </a:p>
          <a:p>
            <a:pPr algn="l"/>
            <a:r>
              <a:rPr lang="de-DE" sz="2400" dirty="0"/>
              <a:t>•Bevölkerung sollte aufmerksamer gemacht werden auf die    Grausamkeiten der NS-Regime-&gt;besonders auf Verfolgung der  Juden&amp; Unterdrückung  der Meinungsfreiheiten</a:t>
            </a:r>
          </a:p>
          <a:p>
            <a:pPr algn="l"/>
            <a:r>
              <a:rPr lang="de-DE" sz="2400" dirty="0"/>
              <a:t>•Geleitet wurden sie durch christliche Werte </a:t>
            </a:r>
          </a:p>
          <a:p>
            <a:pPr algn="l"/>
            <a:r>
              <a:rPr lang="de-DE" sz="2400" dirty="0"/>
              <a:t>•Leute zu animieren Widerstand zu leisten</a:t>
            </a:r>
            <a:r>
              <a:rPr lang="de-DE" dirty="0"/>
              <a:t> </a:t>
            </a:r>
          </a:p>
          <a:p>
            <a:pPr algn="l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7608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0">
        <p:fade/>
      </p:transition>
    </mc:Choice>
    <mc:Fallback xmlns="">
      <p:transition spd="med" advTm="2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F4E1AE-42A4-7452-DD57-97B3893B7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23EC8DC5-41A1-D7F4-6508-10B55160A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03996EDB-8FEC-0659-C8BC-E48F076975EC}"/>
              </a:ext>
            </a:extLst>
          </p:cNvPr>
          <p:cNvSpPr txBox="1"/>
          <p:nvPr/>
        </p:nvSpPr>
        <p:spPr>
          <a:xfrm>
            <a:off x="1750910" y="580877"/>
            <a:ext cx="1828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4400" dirty="0">
                <a:latin typeface="Chamberi Super Display" panose="02040503080505020303" pitchFamily="18" charset="0"/>
              </a:rPr>
              <a:t>Ziele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49531E38-D0FF-01BC-ACBF-CF20EE0CD155}"/>
              </a:ext>
            </a:extLst>
          </p:cNvPr>
          <p:cNvSpPr txBox="1"/>
          <p:nvPr/>
        </p:nvSpPr>
        <p:spPr>
          <a:xfrm>
            <a:off x="2550863" y="1751568"/>
            <a:ext cx="73387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400" dirty="0"/>
              <a:t>•Aufklärung des waren Charakters des Regime</a:t>
            </a:r>
          </a:p>
          <a:p>
            <a:pPr algn="l"/>
            <a:r>
              <a:rPr lang="de-DE" sz="2400" dirty="0"/>
              <a:t>•Aufdeckung der schrecklichen  Taten des NS-Regimes</a:t>
            </a:r>
          </a:p>
          <a:p>
            <a:pPr algn="l"/>
            <a:r>
              <a:rPr lang="de-DE" sz="2400" dirty="0"/>
              <a:t>•Ermutigung der Bevölkerung  zum Widerstand</a:t>
            </a:r>
          </a:p>
          <a:p>
            <a:pPr algn="l"/>
            <a:r>
              <a:rPr lang="de-DE" sz="2400" dirty="0"/>
              <a:t>•Zivilcourage zeigen</a:t>
            </a:r>
          </a:p>
          <a:p>
            <a:pPr algn="l"/>
            <a:r>
              <a:rPr lang="de-DE" sz="2400" dirty="0"/>
              <a:t>Vertretung der Freiheit, Gerechtigkeit und Selbständigkeit</a:t>
            </a:r>
            <a:r>
              <a:rPr lang="de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4712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drape"/>
      </p:transition>
    </mc:Choice>
    <mc:Fallback xmlns="">
      <p:transition spd="slow" advTm="2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5251DF-246E-656D-884D-3FF4D8F93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8A98A543-7D83-027C-7914-264E21773E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6DC0708E-2A7E-C613-33B5-10A53A625C0B}"/>
              </a:ext>
            </a:extLst>
          </p:cNvPr>
          <p:cNvSpPr txBox="1"/>
          <p:nvPr/>
        </p:nvSpPr>
        <p:spPr>
          <a:xfrm>
            <a:off x="1615743" y="530190"/>
            <a:ext cx="67693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4400" dirty="0">
                <a:latin typeface="Chamberi Super Display" panose="02040503080505020303" pitchFamily="18" charset="0"/>
              </a:rPr>
              <a:t>Themen der Flugblätter 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2AAEE6F-A52B-F1E1-8509-5B11E333055D}"/>
              </a:ext>
            </a:extLst>
          </p:cNvPr>
          <p:cNvSpPr txBox="1"/>
          <p:nvPr/>
        </p:nvSpPr>
        <p:spPr>
          <a:xfrm>
            <a:off x="5180482" y="2515717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DE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0E2BE7E3-624C-4109-5C5C-A7039A45B116}"/>
              </a:ext>
            </a:extLst>
          </p:cNvPr>
          <p:cNvSpPr txBox="1"/>
          <p:nvPr/>
        </p:nvSpPr>
        <p:spPr>
          <a:xfrm>
            <a:off x="2739038" y="1966020"/>
            <a:ext cx="90964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400" dirty="0"/>
              <a:t>•Nr.1-&gt;Flächenbombardement deutscher Städte</a:t>
            </a:r>
          </a:p>
          <a:p>
            <a:pPr algn="l"/>
            <a:r>
              <a:rPr lang="de-DE" sz="2400" dirty="0"/>
              <a:t>•Nr.2-&gt;Massenmorde an Juden</a:t>
            </a:r>
          </a:p>
          <a:p>
            <a:pPr algn="l"/>
            <a:r>
              <a:rPr lang="de-DE" sz="2400" dirty="0"/>
              <a:t>•Nr.3-&gt;Widerstand gegen Gewaltenstaat</a:t>
            </a:r>
          </a:p>
          <a:p>
            <a:pPr algn="l"/>
            <a:r>
              <a:rPr lang="de-DE" sz="2400" dirty="0"/>
              <a:t>•Nr.4-&gt;NS-Diktatur= „ Macht des Bösen“</a:t>
            </a:r>
          </a:p>
          <a:p>
            <a:pPr algn="l"/>
            <a:r>
              <a:rPr lang="de-DE" sz="2400" dirty="0"/>
              <a:t>•Nr.5-&gt; Freiheit </a:t>
            </a:r>
          </a:p>
          <a:p>
            <a:pPr algn="l"/>
            <a:r>
              <a:rPr lang="de-DE" sz="2400" dirty="0"/>
              <a:t>•Nr.6-&gt;Selbständiges Denken (Bezug Bildung)</a:t>
            </a:r>
          </a:p>
        </p:txBody>
      </p:sp>
    </p:spTree>
    <p:extLst>
      <p:ext uri="{BB962C8B-B14F-4D97-AF65-F5344CB8AC3E}">
        <p14:creationId xmlns:p14="http://schemas.microsoft.com/office/powerpoint/2010/main" val="400742728"/>
      </p:ext>
    </p:extLst>
  </p:cSld>
  <p:clrMapOvr>
    <a:masterClrMapping/>
  </p:clrMapOvr>
  <p:transition spd="slow" advTm="20000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F4DE23E5-8AF5-2DB8-8F98-5B93F39352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8" r="1" b="1"/>
          <a:stretch/>
        </p:blipFill>
        <p:spPr>
          <a:xfrm>
            <a:off x="6096010" y="10"/>
            <a:ext cx="6095999" cy="6857990"/>
          </a:xfrm>
          <a:custGeom>
            <a:avLst/>
            <a:gdLst/>
            <a:ahLst/>
            <a:cxnLst/>
            <a:rect l="l" t="t" r="r" b="b"/>
            <a:pathLst>
              <a:path w="6095999" h="6858000">
                <a:moveTo>
                  <a:pt x="0" y="0"/>
                </a:moveTo>
                <a:lnTo>
                  <a:pt x="6095999" y="0"/>
                </a:lnTo>
                <a:lnTo>
                  <a:pt x="6095999" y="6858000"/>
                </a:lnTo>
                <a:lnTo>
                  <a:pt x="0" y="6858000"/>
                </a:lnTo>
                <a:lnTo>
                  <a:pt x="0" y="6857999"/>
                </a:lnTo>
                <a:lnTo>
                  <a:pt x="4220980" y="6857999"/>
                </a:lnTo>
                <a:lnTo>
                  <a:pt x="4213164" y="6851010"/>
                </a:lnTo>
                <a:cubicBezTo>
                  <a:pt x="4181666" y="6825777"/>
                  <a:pt x="4066661" y="6744343"/>
                  <a:pt x="4062999" y="6737842"/>
                </a:cubicBezTo>
                <a:cubicBezTo>
                  <a:pt x="4024279" y="6693220"/>
                  <a:pt x="4060463" y="6731339"/>
                  <a:pt x="3994350" y="6686435"/>
                </a:cubicBezTo>
                <a:cubicBezTo>
                  <a:pt x="3947033" y="6670674"/>
                  <a:pt x="3899856" y="6566625"/>
                  <a:pt x="3859426" y="6512643"/>
                </a:cubicBezTo>
                <a:cubicBezTo>
                  <a:pt x="3843619" y="6494605"/>
                  <a:pt x="3819111" y="6476220"/>
                  <a:pt x="3795266" y="6469055"/>
                </a:cubicBezTo>
                <a:cubicBezTo>
                  <a:pt x="3772240" y="6479507"/>
                  <a:pt x="3769424" y="6446115"/>
                  <a:pt x="3752228" y="6440526"/>
                </a:cubicBezTo>
                <a:cubicBezTo>
                  <a:pt x="3742060" y="6447641"/>
                  <a:pt x="3719048" y="6424775"/>
                  <a:pt x="3716355" y="6414007"/>
                </a:cubicBezTo>
                <a:cubicBezTo>
                  <a:pt x="3729286" y="6392352"/>
                  <a:pt x="3629924" y="6387100"/>
                  <a:pt x="3629916" y="6370687"/>
                </a:cubicBezTo>
                <a:cubicBezTo>
                  <a:pt x="3600280" y="6362353"/>
                  <a:pt x="3495200" y="6368444"/>
                  <a:pt x="3479034" y="6339494"/>
                </a:cubicBezTo>
                <a:cubicBezTo>
                  <a:pt x="3420435" y="6317314"/>
                  <a:pt x="3345614" y="6290932"/>
                  <a:pt x="3319627" y="6285893"/>
                </a:cubicBezTo>
                <a:cubicBezTo>
                  <a:pt x="3282294" y="6327705"/>
                  <a:pt x="3185936" y="6185255"/>
                  <a:pt x="3075494" y="6164273"/>
                </a:cubicBezTo>
                <a:cubicBezTo>
                  <a:pt x="3059427" y="6166243"/>
                  <a:pt x="3051440" y="6164859"/>
                  <a:pt x="3050019" y="6153683"/>
                </a:cubicBezTo>
                <a:cubicBezTo>
                  <a:pt x="3016030" y="6146243"/>
                  <a:pt x="2991340" y="6114870"/>
                  <a:pt x="2963636" y="6123708"/>
                </a:cubicBezTo>
                <a:cubicBezTo>
                  <a:pt x="2928425" y="6105855"/>
                  <a:pt x="2947049" y="6092097"/>
                  <a:pt x="2914912" y="6078439"/>
                </a:cubicBezTo>
                <a:lnTo>
                  <a:pt x="2770812" y="6041758"/>
                </a:lnTo>
                <a:cubicBezTo>
                  <a:pt x="2750466" y="6034724"/>
                  <a:pt x="2729222" y="6014032"/>
                  <a:pt x="2708585" y="6007728"/>
                </a:cubicBezTo>
                <a:lnTo>
                  <a:pt x="2687072" y="6003931"/>
                </a:lnTo>
                <a:lnTo>
                  <a:pt x="2674457" y="5991515"/>
                </a:lnTo>
                <a:cubicBezTo>
                  <a:pt x="2668773" y="5988707"/>
                  <a:pt x="2661696" y="5988167"/>
                  <a:pt x="2652298" y="5991525"/>
                </a:cubicBezTo>
                <a:cubicBezTo>
                  <a:pt x="2634345" y="5986939"/>
                  <a:pt x="2583809" y="5969299"/>
                  <a:pt x="2566743" y="5963996"/>
                </a:cubicBezTo>
                <a:lnTo>
                  <a:pt x="2549903" y="5959709"/>
                </a:lnTo>
                <a:lnTo>
                  <a:pt x="2542177" y="5951723"/>
                </a:lnTo>
                <a:cubicBezTo>
                  <a:pt x="2529898" y="5945994"/>
                  <a:pt x="2498812" y="5935402"/>
                  <a:pt x="2476225" y="5925338"/>
                </a:cubicBezTo>
                <a:cubicBezTo>
                  <a:pt x="2457810" y="5911056"/>
                  <a:pt x="2433846" y="5899348"/>
                  <a:pt x="2406656" y="5891344"/>
                </a:cubicBezTo>
                <a:cubicBezTo>
                  <a:pt x="2400991" y="5896275"/>
                  <a:pt x="2393612" y="5885783"/>
                  <a:pt x="2389160" y="5883030"/>
                </a:cubicBezTo>
                <a:cubicBezTo>
                  <a:pt x="2387458" y="5886701"/>
                  <a:pt x="2375233" y="5885881"/>
                  <a:pt x="2372540" y="5881920"/>
                </a:cubicBezTo>
                <a:cubicBezTo>
                  <a:pt x="2293168" y="5849488"/>
                  <a:pt x="2325743" y="5894734"/>
                  <a:pt x="2283811" y="5862541"/>
                </a:cubicBezTo>
                <a:cubicBezTo>
                  <a:pt x="2275730" y="5859531"/>
                  <a:pt x="2268484" y="5859925"/>
                  <a:pt x="2261759" y="5861764"/>
                </a:cubicBezTo>
                <a:lnTo>
                  <a:pt x="2219265" y="5849327"/>
                </a:lnTo>
                <a:cubicBezTo>
                  <a:pt x="2203078" y="5842651"/>
                  <a:pt x="2185672" y="5837119"/>
                  <a:pt x="2167456" y="5832891"/>
                </a:cubicBezTo>
                <a:cubicBezTo>
                  <a:pt x="2161387" y="5839963"/>
                  <a:pt x="2149583" y="5826532"/>
                  <a:pt x="2143288" y="5823218"/>
                </a:cubicBezTo>
                <a:cubicBezTo>
                  <a:pt x="2141966" y="5828274"/>
                  <a:pt x="2126227" y="5828196"/>
                  <a:pt x="2121889" y="5823116"/>
                </a:cubicBezTo>
                <a:cubicBezTo>
                  <a:pt x="2013448" y="5786297"/>
                  <a:pt x="2065303" y="5844161"/>
                  <a:pt x="2004548" y="5804552"/>
                </a:cubicBezTo>
                <a:cubicBezTo>
                  <a:pt x="1993575" y="5801194"/>
                  <a:pt x="1984449" y="5802325"/>
                  <a:pt x="1976317" y="5805346"/>
                </a:cubicBezTo>
                <a:lnTo>
                  <a:pt x="1960968" y="5813703"/>
                </a:lnTo>
                <a:lnTo>
                  <a:pt x="1951886" y="5808313"/>
                </a:lnTo>
                <a:cubicBezTo>
                  <a:pt x="1914205" y="5801767"/>
                  <a:pt x="1900427" y="5810657"/>
                  <a:pt x="1881129" y="5796205"/>
                </a:cubicBezTo>
                <a:cubicBezTo>
                  <a:pt x="1847467" y="5788576"/>
                  <a:pt x="1808824" y="5783942"/>
                  <a:pt x="1778393" y="5776687"/>
                </a:cubicBezTo>
                <a:cubicBezTo>
                  <a:pt x="1764338" y="5756704"/>
                  <a:pt x="1721542" y="5761928"/>
                  <a:pt x="1698544" y="5752677"/>
                </a:cubicBezTo>
                <a:cubicBezTo>
                  <a:pt x="1688689" y="5744367"/>
                  <a:pt x="1680710" y="5741898"/>
                  <a:pt x="1667763" y="5746936"/>
                </a:cubicBezTo>
                <a:cubicBezTo>
                  <a:pt x="1622782" y="5706970"/>
                  <a:pt x="1636232" y="5740258"/>
                  <a:pt x="1589890" y="5720079"/>
                </a:cubicBezTo>
                <a:cubicBezTo>
                  <a:pt x="1550522" y="5700408"/>
                  <a:pt x="1504390" y="5684235"/>
                  <a:pt x="1470745" y="5647268"/>
                </a:cubicBezTo>
                <a:cubicBezTo>
                  <a:pt x="1465307" y="5637473"/>
                  <a:pt x="1447590" y="5631171"/>
                  <a:pt x="1431171" y="5633192"/>
                </a:cubicBezTo>
                <a:cubicBezTo>
                  <a:pt x="1428344" y="5633540"/>
                  <a:pt x="1425665" y="5634127"/>
                  <a:pt x="1423215" y="5634934"/>
                </a:cubicBezTo>
                <a:cubicBezTo>
                  <a:pt x="1404063" y="5609561"/>
                  <a:pt x="1384477" y="5616951"/>
                  <a:pt x="1377158" y="5600720"/>
                </a:cubicBezTo>
                <a:cubicBezTo>
                  <a:pt x="1337416" y="5587406"/>
                  <a:pt x="1299119" y="5594952"/>
                  <a:pt x="1292001" y="5580595"/>
                </a:cubicBezTo>
                <a:cubicBezTo>
                  <a:pt x="1270404" y="5577445"/>
                  <a:pt x="1236263" y="5586393"/>
                  <a:pt x="1224877" y="5570207"/>
                </a:cubicBezTo>
                <a:cubicBezTo>
                  <a:pt x="1218892" y="5580643"/>
                  <a:pt x="1203320" y="5557444"/>
                  <a:pt x="1188481" y="5562311"/>
                </a:cubicBezTo>
                <a:cubicBezTo>
                  <a:pt x="1177571" y="5566931"/>
                  <a:pt x="1170302" y="5560971"/>
                  <a:pt x="1160620" y="5558862"/>
                </a:cubicBezTo>
                <a:cubicBezTo>
                  <a:pt x="1146504" y="5561577"/>
                  <a:pt x="1106544" y="5545833"/>
                  <a:pt x="1097113" y="5537725"/>
                </a:cubicBezTo>
                <a:cubicBezTo>
                  <a:pt x="1076260" y="5511528"/>
                  <a:pt x="1012618" y="5517876"/>
                  <a:pt x="994944" y="5497522"/>
                </a:cubicBezTo>
                <a:cubicBezTo>
                  <a:pt x="987638" y="5493756"/>
                  <a:pt x="980141" y="5491480"/>
                  <a:pt x="972567" y="5490138"/>
                </a:cubicBezTo>
                <a:lnTo>
                  <a:pt x="927036" y="5488921"/>
                </a:lnTo>
                <a:lnTo>
                  <a:pt x="905198" y="5488488"/>
                </a:lnTo>
                <a:cubicBezTo>
                  <a:pt x="920127" y="5466532"/>
                  <a:pt x="847550" y="5479119"/>
                  <a:pt x="871473" y="5463326"/>
                </a:cubicBezTo>
                <a:cubicBezTo>
                  <a:pt x="835241" y="5455796"/>
                  <a:pt x="824844" y="5441869"/>
                  <a:pt x="787335" y="5431076"/>
                </a:cubicBezTo>
                <a:lnTo>
                  <a:pt x="646418" y="5398569"/>
                </a:lnTo>
                <a:cubicBezTo>
                  <a:pt x="594533" y="5378172"/>
                  <a:pt x="569175" y="5376706"/>
                  <a:pt x="522316" y="5365133"/>
                </a:cubicBezTo>
                <a:cubicBezTo>
                  <a:pt x="485699" y="5316148"/>
                  <a:pt x="451396" y="5327743"/>
                  <a:pt x="425051" y="5295085"/>
                </a:cubicBezTo>
                <a:cubicBezTo>
                  <a:pt x="373115" y="5280721"/>
                  <a:pt x="376598" y="5265782"/>
                  <a:pt x="318461" y="5265657"/>
                </a:cubicBezTo>
                <a:lnTo>
                  <a:pt x="266536" y="5232252"/>
                </a:lnTo>
                <a:cubicBezTo>
                  <a:pt x="254867" y="5225616"/>
                  <a:pt x="251642" y="5227516"/>
                  <a:pt x="248444" y="5225838"/>
                </a:cubicBezTo>
                <a:lnTo>
                  <a:pt x="247345" y="5222181"/>
                </a:lnTo>
                <a:lnTo>
                  <a:pt x="237345" y="5217023"/>
                </a:lnTo>
                <a:lnTo>
                  <a:pt x="219603" y="5204977"/>
                </a:lnTo>
                <a:lnTo>
                  <a:pt x="214443" y="5204489"/>
                </a:lnTo>
                <a:lnTo>
                  <a:pt x="184816" y="5189073"/>
                </a:lnTo>
                <a:lnTo>
                  <a:pt x="183534" y="5189699"/>
                </a:lnTo>
                <a:cubicBezTo>
                  <a:pt x="179981" y="5190754"/>
                  <a:pt x="176085" y="5190869"/>
                  <a:pt x="171363" y="5189023"/>
                </a:cubicBezTo>
                <a:cubicBezTo>
                  <a:pt x="165797" y="5204157"/>
                  <a:pt x="163531" y="5192594"/>
                  <a:pt x="150096" y="5185813"/>
                </a:cubicBezTo>
                <a:lnTo>
                  <a:pt x="59253" y="5172817"/>
                </a:lnTo>
                <a:lnTo>
                  <a:pt x="52526" y="5170052"/>
                </a:lnTo>
                <a:lnTo>
                  <a:pt x="52188" y="5170183"/>
                </a:lnTo>
                <a:cubicBezTo>
                  <a:pt x="50293" y="5169980"/>
                  <a:pt x="47917" y="5169219"/>
                  <a:pt x="44687" y="5167637"/>
                </a:cubicBezTo>
                <a:lnTo>
                  <a:pt x="40261" y="5165012"/>
                </a:lnTo>
                <a:lnTo>
                  <a:pt x="27209" y="5159648"/>
                </a:lnTo>
                <a:lnTo>
                  <a:pt x="21368" y="5159036"/>
                </a:lnTo>
                <a:lnTo>
                  <a:pt x="0" y="5158850"/>
                </a:lnTo>
                <a:close/>
              </a:path>
            </a:pathLst>
          </a:cu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AEA8756-555E-2814-5CBB-51F576D89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1348" y="5479309"/>
            <a:ext cx="6931319" cy="75221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Chamberi Super Display" panose="02040503080505020303" pitchFamily="18" charset="0"/>
              </a:rPr>
              <a:t>Flugblatt Nr. 6</a:t>
            </a:r>
            <a:endParaRPr lang="en-US" kern="1200" dirty="0">
              <a:solidFill>
                <a:schemeClr val="tx1">
                  <a:lumMod val="85000"/>
                  <a:lumOff val="15000"/>
                </a:schemeClr>
              </a:solidFill>
              <a:latin typeface="Chamberi Super Display" panose="02040503080505020303" pitchFamily="18" charset="0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E553163F-C5DB-453A-87A6-7BDAE8B943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564" b="-2"/>
          <a:stretch/>
        </p:blipFill>
        <p:spPr>
          <a:xfrm>
            <a:off x="0" y="0"/>
            <a:ext cx="6169518" cy="5158840"/>
          </a:xfrm>
          <a:custGeom>
            <a:avLst/>
            <a:gdLst/>
            <a:ahLst/>
            <a:cxnLst/>
            <a:rect l="l" t="t" r="r" b="b"/>
            <a:pathLst>
              <a:path w="6096000" h="5158850">
                <a:moveTo>
                  <a:pt x="0" y="0"/>
                </a:moveTo>
                <a:lnTo>
                  <a:pt x="6096000" y="0"/>
                </a:lnTo>
                <a:lnTo>
                  <a:pt x="6096000" y="5158850"/>
                </a:lnTo>
                <a:lnTo>
                  <a:pt x="5957305" y="5157644"/>
                </a:lnTo>
                <a:cubicBezTo>
                  <a:pt x="5920540" y="5151975"/>
                  <a:pt x="5887096" y="5153588"/>
                  <a:pt x="5857259" y="5143603"/>
                </a:cubicBezTo>
                <a:cubicBezTo>
                  <a:pt x="5843335" y="5146861"/>
                  <a:pt x="5830921" y="5147051"/>
                  <a:pt x="5821375" y="5137142"/>
                </a:cubicBezTo>
                <a:cubicBezTo>
                  <a:pt x="5786501" y="5134144"/>
                  <a:pt x="5775399" y="5144200"/>
                  <a:pt x="5755916" y="5131695"/>
                </a:cubicBezTo>
                <a:cubicBezTo>
                  <a:pt x="5732132" y="5146996"/>
                  <a:pt x="5732735" y="5139753"/>
                  <a:pt x="5725007" y="5132964"/>
                </a:cubicBezTo>
                <a:lnTo>
                  <a:pt x="5723810" y="5132374"/>
                </a:lnTo>
                <a:lnTo>
                  <a:pt x="5720531" y="5134578"/>
                </a:lnTo>
                <a:lnTo>
                  <a:pt x="5714795" y="5134902"/>
                </a:lnTo>
                <a:lnTo>
                  <a:pt x="5700142" y="5131655"/>
                </a:lnTo>
                <a:lnTo>
                  <a:pt x="5694799" y="5129754"/>
                </a:lnTo>
                <a:cubicBezTo>
                  <a:pt x="5691058" y="5128696"/>
                  <a:pt x="5688491" y="5128320"/>
                  <a:pt x="5686627" y="5128420"/>
                </a:cubicBezTo>
                <a:lnTo>
                  <a:pt x="5686371" y="5128603"/>
                </a:lnTo>
                <a:lnTo>
                  <a:pt x="5678819" y="5126929"/>
                </a:lnTo>
                <a:cubicBezTo>
                  <a:pt x="5666199" y="5123608"/>
                  <a:pt x="5654035" y="5119908"/>
                  <a:pt x="5642547" y="5116000"/>
                </a:cubicBezTo>
                <a:cubicBezTo>
                  <a:pt x="5629445" y="5126457"/>
                  <a:pt x="5588783" y="5104807"/>
                  <a:pt x="5587979" y="5128480"/>
                </a:cubicBezTo>
                <a:cubicBezTo>
                  <a:pt x="5572317" y="5123886"/>
                  <a:pt x="5564904" y="5112774"/>
                  <a:pt x="5566635" y="5128675"/>
                </a:cubicBezTo>
                <a:cubicBezTo>
                  <a:pt x="5561375" y="5127594"/>
                  <a:pt x="5557787" y="5128327"/>
                  <a:pt x="5554953" y="5129937"/>
                </a:cubicBezTo>
                <a:lnTo>
                  <a:pt x="5554039" y="5130763"/>
                </a:lnTo>
                <a:lnTo>
                  <a:pt x="5514254" y="5120517"/>
                </a:lnTo>
                <a:lnTo>
                  <a:pt x="5492156" y="5111382"/>
                </a:lnTo>
                <a:lnTo>
                  <a:pt x="5480446" y="5107855"/>
                </a:lnTo>
                <a:lnTo>
                  <a:pt x="5477744" y="5104402"/>
                </a:lnTo>
                <a:cubicBezTo>
                  <a:pt x="5474490" y="5102038"/>
                  <a:pt x="5469391" y="5100405"/>
                  <a:pt x="5460150" y="5100442"/>
                </a:cubicBezTo>
                <a:lnTo>
                  <a:pt x="5457901" y="5100914"/>
                </a:lnTo>
                <a:lnTo>
                  <a:pt x="5444243" y="5094201"/>
                </a:lnTo>
                <a:cubicBezTo>
                  <a:pt x="5439994" y="5091441"/>
                  <a:pt x="5436419" y="5088231"/>
                  <a:pt x="5433825" y="5084410"/>
                </a:cubicBezTo>
                <a:cubicBezTo>
                  <a:pt x="5379443" y="5093528"/>
                  <a:pt x="5336110" y="5069767"/>
                  <a:pt x="5280996" y="5063773"/>
                </a:cubicBezTo>
                <a:cubicBezTo>
                  <a:pt x="5250806" y="5055129"/>
                  <a:pt x="5168599" y="5059471"/>
                  <a:pt x="5161582" y="5030966"/>
                </a:cubicBezTo>
                <a:cubicBezTo>
                  <a:pt x="5121870" y="5022662"/>
                  <a:pt x="5095637" y="5020496"/>
                  <a:pt x="5042717" y="5013952"/>
                </a:cubicBezTo>
                <a:cubicBezTo>
                  <a:pt x="4991136" y="4983679"/>
                  <a:pt x="4902283" y="4990567"/>
                  <a:pt x="4840514" y="4970468"/>
                </a:cubicBezTo>
                <a:cubicBezTo>
                  <a:pt x="4799904" y="4987615"/>
                  <a:pt x="4824087" y="4969531"/>
                  <a:pt x="4786778" y="4967817"/>
                </a:cubicBezTo>
                <a:cubicBezTo>
                  <a:pt x="4801901" y="4948343"/>
                  <a:pt x="4739845" y="4972374"/>
                  <a:pt x="4743741" y="4948216"/>
                </a:cubicBezTo>
                <a:cubicBezTo>
                  <a:pt x="4736829" y="4948670"/>
                  <a:pt x="4730010" y="4949869"/>
                  <a:pt x="4723136" y="4951257"/>
                </a:cubicBezTo>
                <a:lnTo>
                  <a:pt x="4719535" y="4951970"/>
                </a:lnTo>
                <a:lnTo>
                  <a:pt x="4706143" y="4950704"/>
                </a:lnTo>
                <a:lnTo>
                  <a:pt x="4701098" y="4955500"/>
                </a:lnTo>
                <a:lnTo>
                  <a:pt x="4680034" y="4957289"/>
                </a:lnTo>
                <a:cubicBezTo>
                  <a:pt x="4672339" y="4957161"/>
                  <a:pt x="4664292" y="4956094"/>
                  <a:pt x="4655741" y="4953520"/>
                </a:cubicBezTo>
                <a:cubicBezTo>
                  <a:pt x="4636359" y="4940479"/>
                  <a:pt x="4599701" y="4946454"/>
                  <a:pt x="4569298" y="4940691"/>
                </a:cubicBezTo>
                <a:lnTo>
                  <a:pt x="4555978" y="4935439"/>
                </a:lnTo>
                <a:lnTo>
                  <a:pt x="4508950" y="4932725"/>
                </a:lnTo>
                <a:cubicBezTo>
                  <a:pt x="4495669" y="4931511"/>
                  <a:pt x="4482007" y="4929765"/>
                  <a:pt x="4467838" y="4927057"/>
                </a:cubicBezTo>
                <a:lnTo>
                  <a:pt x="4441949" y="4920349"/>
                </a:lnTo>
                <a:lnTo>
                  <a:pt x="4394719" y="4912853"/>
                </a:lnTo>
                <a:lnTo>
                  <a:pt x="4356810" y="4916186"/>
                </a:lnTo>
                <a:lnTo>
                  <a:pt x="4222145" y="4920166"/>
                </a:lnTo>
                <a:cubicBezTo>
                  <a:pt x="4202488" y="4924963"/>
                  <a:pt x="4184742" y="4944595"/>
                  <a:pt x="4160481" y="4934555"/>
                </a:cubicBezTo>
                <a:cubicBezTo>
                  <a:pt x="4165854" y="4945670"/>
                  <a:pt x="4131661" y="4931019"/>
                  <a:pt x="4124879" y="4940397"/>
                </a:cubicBezTo>
                <a:cubicBezTo>
                  <a:pt x="4120895" y="4948198"/>
                  <a:pt x="4109593" y="4945570"/>
                  <a:pt x="4100114" y="4947117"/>
                </a:cubicBezTo>
                <a:cubicBezTo>
                  <a:pt x="4091835" y="4954382"/>
                  <a:pt x="4045978" y="4954676"/>
                  <a:pt x="4030957" y="4950944"/>
                </a:cubicBezTo>
                <a:cubicBezTo>
                  <a:pt x="3989825" y="4935537"/>
                  <a:pt x="3946860" y="4963196"/>
                  <a:pt x="3913764" y="4951738"/>
                </a:cubicBezTo>
                <a:cubicBezTo>
                  <a:pt x="3904534" y="4951024"/>
                  <a:pt x="3896577" y="4951663"/>
                  <a:pt x="3889457" y="4953140"/>
                </a:cubicBezTo>
                <a:lnTo>
                  <a:pt x="3871115" y="4959252"/>
                </a:lnTo>
                <a:lnTo>
                  <a:pt x="3869086" y="4964946"/>
                </a:lnTo>
                <a:lnTo>
                  <a:pt x="3856124" y="4966504"/>
                </a:lnTo>
                <a:lnTo>
                  <a:pt x="3835967" y="4975175"/>
                </a:lnTo>
                <a:cubicBezTo>
                  <a:pt x="3826465" y="4950975"/>
                  <a:pt x="3782586" y="4987146"/>
                  <a:pt x="3785910" y="4965148"/>
                </a:cubicBezTo>
                <a:cubicBezTo>
                  <a:pt x="3750785" y="4971249"/>
                  <a:pt x="3699033" y="4952693"/>
                  <a:pt x="3671085" y="4977741"/>
                </a:cubicBezTo>
                <a:cubicBezTo>
                  <a:pt x="3621255" y="4982620"/>
                  <a:pt x="3562637" y="4994206"/>
                  <a:pt x="3486928" y="4994420"/>
                </a:cubicBezTo>
                <a:cubicBezTo>
                  <a:pt x="3446030" y="4994640"/>
                  <a:pt x="3343460" y="4976299"/>
                  <a:pt x="3280956" y="4975036"/>
                </a:cubicBezTo>
                <a:cubicBezTo>
                  <a:pt x="3227193" y="4980695"/>
                  <a:pt x="3256481" y="4973778"/>
                  <a:pt x="3211563" y="4993919"/>
                </a:cubicBezTo>
                <a:cubicBezTo>
                  <a:pt x="3207119" y="4990757"/>
                  <a:pt x="3170070" y="4988394"/>
                  <a:pt x="3164681" y="4986606"/>
                </a:cubicBezTo>
                <a:lnTo>
                  <a:pt x="3127171" y="4979411"/>
                </a:lnTo>
                <a:lnTo>
                  <a:pt x="3096889" y="4976795"/>
                </a:lnTo>
                <a:cubicBezTo>
                  <a:pt x="3088441" y="4978753"/>
                  <a:pt x="3082883" y="4978233"/>
                  <a:pt x="3078620" y="4976620"/>
                </a:cubicBezTo>
                <a:lnTo>
                  <a:pt x="3074275" y="4973840"/>
                </a:lnTo>
                <a:lnTo>
                  <a:pt x="3036436" y="4968613"/>
                </a:lnTo>
                <a:lnTo>
                  <a:pt x="3031995" y="4969990"/>
                </a:lnTo>
                <a:lnTo>
                  <a:pt x="2994028" y="4967956"/>
                </a:lnTo>
                <a:cubicBezTo>
                  <a:pt x="2992299" y="4970105"/>
                  <a:pt x="2989407" y="4971561"/>
                  <a:pt x="2984001" y="4971609"/>
                </a:cubicBezTo>
                <a:cubicBezTo>
                  <a:pt x="2994191" y="4986644"/>
                  <a:pt x="2981386" y="4977427"/>
                  <a:pt x="2964542" y="4976237"/>
                </a:cubicBezTo>
                <a:cubicBezTo>
                  <a:pt x="2976613" y="4999323"/>
                  <a:pt x="2927627" y="4986817"/>
                  <a:pt x="2921274" y="4999668"/>
                </a:cubicBezTo>
                <a:cubicBezTo>
                  <a:pt x="2908629" y="4998274"/>
                  <a:pt x="2895476" y="4997220"/>
                  <a:pt x="2882111" y="4996632"/>
                </a:cubicBezTo>
                <a:lnTo>
                  <a:pt x="2874282" y="4996582"/>
                </a:lnTo>
                <a:cubicBezTo>
                  <a:pt x="2874237" y="4996658"/>
                  <a:pt x="2874193" y="4996735"/>
                  <a:pt x="2874147" y="4996812"/>
                </a:cubicBezTo>
                <a:cubicBezTo>
                  <a:pt x="2872492" y="4997296"/>
                  <a:pt x="2869935" y="4997466"/>
                  <a:pt x="2865932" y="4997221"/>
                </a:cubicBezTo>
                <a:lnTo>
                  <a:pt x="2860008" y="4996489"/>
                </a:lnTo>
                <a:lnTo>
                  <a:pt x="2844819" y="4996392"/>
                </a:lnTo>
                <a:lnTo>
                  <a:pt x="2839735" y="4997900"/>
                </a:lnTo>
                <a:lnTo>
                  <a:pt x="2837922" y="5000718"/>
                </a:lnTo>
                <a:lnTo>
                  <a:pt x="2836507" y="5000394"/>
                </a:lnTo>
                <a:cubicBezTo>
                  <a:pt x="2825749" y="4995427"/>
                  <a:pt x="2822382" y="4988291"/>
                  <a:pt x="2808859" y="5008050"/>
                </a:cubicBezTo>
                <a:cubicBezTo>
                  <a:pt x="2784233" y="4999995"/>
                  <a:pt x="2779499" y="5012041"/>
                  <a:pt x="2745907" y="5016391"/>
                </a:cubicBezTo>
                <a:cubicBezTo>
                  <a:pt x="2731796" y="5008784"/>
                  <a:pt x="2720518" y="5011549"/>
                  <a:pt x="2709519" y="5017601"/>
                </a:cubicBezTo>
                <a:cubicBezTo>
                  <a:pt x="2676766" y="5014138"/>
                  <a:pt x="2646981" y="5022656"/>
                  <a:pt x="2610212" y="5024813"/>
                </a:cubicBezTo>
                <a:cubicBezTo>
                  <a:pt x="2570359" y="5014992"/>
                  <a:pt x="2550109" y="5032793"/>
                  <a:pt x="2510814" y="5035020"/>
                </a:cubicBezTo>
                <a:cubicBezTo>
                  <a:pt x="2476639" y="5017991"/>
                  <a:pt x="2482834" y="5049980"/>
                  <a:pt x="2462736" y="5056754"/>
                </a:cubicBezTo>
                <a:lnTo>
                  <a:pt x="2457050" y="5057379"/>
                </a:lnTo>
                <a:lnTo>
                  <a:pt x="2442184" y="5054901"/>
                </a:lnTo>
                <a:lnTo>
                  <a:pt x="2436703" y="5053277"/>
                </a:lnTo>
                <a:cubicBezTo>
                  <a:pt x="2432888" y="5052418"/>
                  <a:pt x="2430299" y="5052175"/>
                  <a:pt x="2428451" y="5052373"/>
                </a:cubicBezTo>
                <a:lnTo>
                  <a:pt x="2420551" y="5051292"/>
                </a:lnTo>
                <a:cubicBezTo>
                  <a:pt x="2407700" y="5048633"/>
                  <a:pt x="2395274" y="5045570"/>
                  <a:pt x="2383501" y="5042264"/>
                </a:cubicBezTo>
                <a:cubicBezTo>
                  <a:pt x="2362992" y="5043848"/>
                  <a:pt x="2317884" y="5059023"/>
                  <a:pt x="2297493" y="5060796"/>
                </a:cubicBezTo>
                <a:lnTo>
                  <a:pt x="2261156" y="5052905"/>
                </a:lnTo>
                <a:lnTo>
                  <a:pt x="2200581" y="5036274"/>
                </a:lnTo>
                <a:lnTo>
                  <a:pt x="2198380" y="5036861"/>
                </a:lnTo>
                <a:lnTo>
                  <a:pt x="2116066" y="5030866"/>
                </a:lnTo>
                <a:cubicBezTo>
                  <a:pt x="2111600" y="5028328"/>
                  <a:pt x="2059664" y="5017338"/>
                  <a:pt x="2056754" y="5013653"/>
                </a:cubicBezTo>
                <a:cubicBezTo>
                  <a:pt x="2003393" y="5025622"/>
                  <a:pt x="1998298" y="5020073"/>
                  <a:pt x="1942916" y="5016969"/>
                </a:cubicBezTo>
                <a:cubicBezTo>
                  <a:pt x="1882138" y="5005950"/>
                  <a:pt x="1836966" y="4987831"/>
                  <a:pt x="1796717" y="4981610"/>
                </a:cubicBezTo>
                <a:cubicBezTo>
                  <a:pt x="1724075" y="4970499"/>
                  <a:pt x="1636218" y="4947449"/>
                  <a:pt x="1583222" y="4942334"/>
                </a:cubicBezTo>
                <a:cubicBezTo>
                  <a:pt x="1544265" y="4961611"/>
                  <a:pt x="1556109" y="4938719"/>
                  <a:pt x="1518821" y="4938963"/>
                </a:cubicBezTo>
                <a:cubicBezTo>
                  <a:pt x="1497291" y="4936197"/>
                  <a:pt x="1483221" y="4927794"/>
                  <a:pt x="1471837" y="4925740"/>
                </a:cubicBezTo>
                <a:lnTo>
                  <a:pt x="1450515" y="4926642"/>
                </a:lnTo>
                <a:lnTo>
                  <a:pt x="1437078" y="4926078"/>
                </a:lnTo>
                <a:lnTo>
                  <a:pt x="1432462" y="4931139"/>
                </a:lnTo>
                <a:lnTo>
                  <a:pt x="1411645" y="4934032"/>
                </a:lnTo>
                <a:cubicBezTo>
                  <a:pt x="1384856" y="4931153"/>
                  <a:pt x="1306656" y="4918434"/>
                  <a:pt x="1271729" y="4913863"/>
                </a:cubicBezTo>
                <a:cubicBezTo>
                  <a:pt x="1258697" y="4907976"/>
                  <a:pt x="1213546" y="4901042"/>
                  <a:pt x="1202076" y="4906608"/>
                </a:cubicBezTo>
                <a:cubicBezTo>
                  <a:pt x="1192059" y="4906580"/>
                  <a:pt x="1182171" y="4902320"/>
                  <a:pt x="1174670" y="4909064"/>
                </a:cubicBezTo>
                <a:cubicBezTo>
                  <a:pt x="1163701" y="4916862"/>
                  <a:pt x="1136874" y="4897641"/>
                  <a:pt x="1137035" y="4908989"/>
                </a:cubicBezTo>
                <a:cubicBezTo>
                  <a:pt x="1117838" y="4895687"/>
                  <a:pt x="1091386" y="4911450"/>
                  <a:pt x="1069882" y="4912892"/>
                </a:cubicBezTo>
                <a:cubicBezTo>
                  <a:pt x="1055589" y="4900472"/>
                  <a:pt x="1024570" y="4915744"/>
                  <a:pt x="980935" y="4911119"/>
                </a:cubicBezTo>
                <a:cubicBezTo>
                  <a:pt x="947614" y="4906556"/>
                  <a:pt x="913224" y="4897403"/>
                  <a:pt x="869960" y="4885518"/>
                </a:cubicBezTo>
                <a:cubicBezTo>
                  <a:pt x="819114" y="4856727"/>
                  <a:pt x="768074" y="4850663"/>
                  <a:pt x="721345" y="4839806"/>
                </a:cubicBezTo>
                <a:cubicBezTo>
                  <a:pt x="667944" y="4829906"/>
                  <a:pt x="698286" y="4859338"/>
                  <a:pt x="635428" y="4830000"/>
                </a:cubicBezTo>
                <a:cubicBezTo>
                  <a:pt x="626286" y="4837571"/>
                  <a:pt x="617638" y="4836842"/>
                  <a:pt x="604106" y="4830842"/>
                </a:cubicBezTo>
                <a:cubicBezTo>
                  <a:pt x="583276" y="4833091"/>
                  <a:pt x="539859" y="4845979"/>
                  <a:pt x="510451" y="4843485"/>
                </a:cubicBezTo>
                <a:cubicBezTo>
                  <a:pt x="489781" y="4840800"/>
                  <a:pt x="443867" y="4818678"/>
                  <a:pt x="427656" y="4815877"/>
                </a:cubicBezTo>
                <a:cubicBezTo>
                  <a:pt x="424088" y="4817297"/>
                  <a:pt x="419580" y="4820561"/>
                  <a:pt x="413184" y="4826676"/>
                </a:cubicBezTo>
                <a:cubicBezTo>
                  <a:pt x="387673" y="4816699"/>
                  <a:pt x="379855" y="4828170"/>
                  <a:pt x="341772" y="4829671"/>
                </a:cubicBezTo>
                <a:cubicBezTo>
                  <a:pt x="327795" y="4821005"/>
                  <a:pt x="314729" y="4822794"/>
                  <a:pt x="301266" y="4827842"/>
                </a:cubicBezTo>
                <a:cubicBezTo>
                  <a:pt x="265781" y="4821714"/>
                  <a:pt x="231017" y="4827635"/>
                  <a:pt x="189886" y="4826710"/>
                </a:cubicBezTo>
                <a:cubicBezTo>
                  <a:pt x="147910" y="4813727"/>
                  <a:pt x="121702" y="4829584"/>
                  <a:pt x="77762" y="4828518"/>
                </a:cubicBezTo>
                <a:cubicBezTo>
                  <a:pt x="38733" y="4806108"/>
                  <a:pt x="44308" y="4851138"/>
                  <a:pt x="8164" y="4846203"/>
                </a:cubicBezTo>
                <a:lnTo>
                  <a:pt x="0" y="4843648"/>
                </a:lnTo>
                <a:lnTo>
                  <a:pt x="0" y="4080681"/>
                </a:lnTo>
                <a:close/>
              </a:path>
            </a:pathLst>
          </a:cu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DF4DD06C-CD29-A880-4A5F-C8A5DD95985A}"/>
              </a:ext>
            </a:extLst>
          </p:cNvPr>
          <p:cNvSpPr txBox="1"/>
          <p:nvPr/>
        </p:nvSpPr>
        <p:spPr>
          <a:xfrm>
            <a:off x="1783080" y="1699160"/>
            <a:ext cx="4050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/>
              <a:t>Flugblatt Nr.6 führte zur Festnahme von Sophie Scholl</a:t>
            </a:r>
          </a:p>
        </p:txBody>
      </p:sp>
    </p:spTree>
    <p:extLst>
      <p:ext uri="{BB962C8B-B14F-4D97-AF65-F5344CB8AC3E}">
        <p14:creationId xmlns:p14="http://schemas.microsoft.com/office/powerpoint/2010/main" val="136571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0">
        <p:fade/>
      </p:transition>
    </mc:Choice>
    <mc:Fallback xmlns="">
      <p:transition spd="med" advTm="2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9E79A884-2E7C-19C6-93C1-DF139CD35D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4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D1D23E46-14B6-1699-290A-9FCD552ED568}"/>
              </a:ext>
            </a:extLst>
          </p:cNvPr>
          <p:cNvSpPr txBox="1"/>
          <p:nvPr/>
        </p:nvSpPr>
        <p:spPr>
          <a:xfrm>
            <a:off x="2069289" y="323766"/>
            <a:ext cx="39036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4400" dirty="0">
                <a:latin typeface="Chamberi Super Display" panose="02040503080505020303" pitchFamily="18" charset="0"/>
              </a:rPr>
              <a:t>Widersprüche 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B5FD959B-4288-A04D-FA48-9DFED1CC190A}"/>
              </a:ext>
            </a:extLst>
          </p:cNvPr>
          <p:cNvSpPr txBox="1"/>
          <p:nvPr/>
        </p:nvSpPr>
        <p:spPr>
          <a:xfrm>
            <a:off x="2289676" y="1933388"/>
            <a:ext cx="91068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400" dirty="0"/>
              <a:t>• Die Flugblätter erreichen nur einen kleinen Teil der Gesellschaft                                                                </a:t>
            </a:r>
          </a:p>
          <a:p>
            <a:pPr algn="l"/>
            <a:r>
              <a:rPr lang="de-DE" sz="2400" dirty="0"/>
              <a:t>• Der Widerstand bleibt isoliert</a:t>
            </a:r>
          </a:p>
          <a:p>
            <a:pPr algn="l"/>
            <a:r>
              <a:rPr lang="de-DE" sz="2400" dirty="0"/>
              <a:t>• Konnten  beim Verteilen der Flugblätter festgenommen werden               </a:t>
            </a:r>
          </a:p>
          <a:p>
            <a:pPr algn="l"/>
            <a:r>
              <a:rPr lang="de-DE" sz="2400" dirty="0"/>
              <a:t>  von der Gestapo</a:t>
            </a:r>
          </a:p>
          <a:p>
            <a:pPr algn="l"/>
            <a:r>
              <a:rPr lang="de-DE" sz="2400" dirty="0"/>
              <a:t>• Historiker nennen es strategisch naiv </a:t>
            </a:r>
          </a:p>
        </p:txBody>
      </p:sp>
    </p:spTree>
    <p:extLst>
      <p:ext uri="{BB962C8B-B14F-4D97-AF65-F5344CB8AC3E}">
        <p14:creationId xmlns:p14="http://schemas.microsoft.com/office/powerpoint/2010/main" val="2454300216"/>
      </p:ext>
    </p:extLst>
  </p:cSld>
  <p:clrMapOvr>
    <a:masterClrMapping/>
  </p:clrMapOvr>
  <p:transition spd="slow" advTm="20000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D7A65F-6697-A88F-DFC5-4CD352989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B1A0139D-5090-F628-6DDD-B59F92A108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B8A71F22-6BF0-0762-A6CD-687FD190582C}"/>
              </a:ext>
            </a:extLst>
          </p:cNvPr>
          <p:cNvSpPr txBox="1"/>
          <p:nvPr/>
        </p:nvSpPr>
        <p:spPr>
          <a:xfrm>
            <a:off x="2356963" y="1536174"/>
            <a:ext cx="93349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400" dirty="0"/>
              <a:t> Handeln sorgte für Aufklärung in der Gesellschaft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400" dirty="0"/>
              <a:t> Flugblätter dienten zu einem gewaltfreien Widerstand</a:t>
            </a:r>
          </a:p>
          <a:p>
            <a:pPr algn="l"/>
            <a:r>
              <a:rPr lang="de-DE" sz="2400" dirty="0"/>
              <a:t>-der eine moralisch überlegene Haltung gegenüber der brutalen Diktator hatte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400" dirty="0"/>
              <a:t>  Sie galten als Mutig, Moralisch und zeigten Zivilcourage in einer Zeit der Unterdrückung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400" dirty="0"/>
              <a:t> Flugblätter waren gering verbreitet und brachten andere Menschen in ihrem Umfeld in Lebensgefahr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400" dirty="0"/>
              <a:t> unrealistische Ziele gegenüber der Brutalität der NS-Regime.  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BD30A8D5-BBB4-77F9-3D5D-E7DEB77E40E4}"/>
              </a:ext>
            </a:extLst>
          </p:cNvPr>
          <p:cNvSpPr txBox="1"/>
          <p:nvPr/>
        </p:nvSpPr>
        <p:spPr>
          <a:xfrm>
            <a:off x="1624192" y="437264"/>
            <a:ext cx="1828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4400" dirty="0">
                <a:latin typeface="Chamberi Super Display" panose="02040503080505020303" pitchFamily="18" charset="0"/>
              </a:rPr>
              <a:t>Fazit</a:t>
            </a:r>
          </a:p>
        </p:txBody>
      </p:sp>
    </p:spTree>
    <p:extLst>
      <p:ext uri="{BB962C8B-B14F-4D97-AF65-F5344CB8AC3E}">
        <p14:creationId xmlns:p14="http://schemas.microsoft.com/office/powerpoint/2010/main" val="872143062"/>
      </p:ext>
    </p:extLst>
  </p:cSld>
  <p:clrMapOvr>
    <a:masterClrMapping/>
  </p:clrMapOvr>
  <p:transition spd="slow" advTm="20000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D9FA6C-3D1E-B5FC-4BF9-6050D3FE8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4A43C938-1105-5F98-1FF7-E7CD2C219F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7964637"/>
          </a:xfr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94B6C86E-0770-BCBD-A0B8-45AA4110CE40}"/>
              </a:ext>
            </a:extLst>
          </p:cNvPr>
          <p:cNvSpPr txBox="1"/>
          <p:nvPr/>
        </p:nvSpPr>
        <p:spPr>
          <a:xfrm>
            <a:off x="2509024" y="2794225"/>
            <a:ext cx="88447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4400" dirty="0"/>
              <a:t>Danke für eure Aufmerksamkeit </a:t>
            </a:r>
          </a:p>
        </p:txBody>
      </p:sp>
    </p:spTree>
    <p:extLst>
      <p:ext uri="{BB962C8B-B14F-4D97-AF65-F5344CB8AC3E}">
        <p14:creationId xmlns:p14="http://schemas.microsoft.com/office/powerpoint/2010/main" val="4106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436</Words>
  <Application>Microsoft Office PowerPoint</Application>
  <PresentationFormat>Breitbild</PresentationFormat>
  <Paragraphs>55</Paragraphs>
  <Slides>12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Chamberi Super Display</vt:lpstr>
      <vt:lpstr>Office</vt:lpstr>
      <vt:lpstr>PowerPoint-Präsentation</vt:lpstr>
      <vt:lpstr>PowerPoint-Präsentation</vt:lpstr>
      <vt:lpstr>PowerPoint-Präsentation</vt:lpstr>
      <vt:lpstr>Sophie Scholl</vt:lpstr>
      <vt:lpstr>PowerPoint-Präsentation</vt:lpstr>
      <vt:lpstr>PowerPoint-Präsentation</vt:lpstr>
      <vt:lpstr>PowerPoint-Präsentation</vt:lpstr>
      <vt:lpstr>PowerPoint-Präsentation</vt:lpstr>
      <vt:lpstr>Flugblatt Nr. 6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Frederik Holme</dc:creator>
  <cp:lastModifiedBy>Frederik Holme</cp:lastModifiedBy>
  <cp:revision>3</cp:revision>
  <dcterms:created xsi:type="dcterms:W3CDTF">2025-01-28T09:23:28Z</dcterms:created>
  <dcterms:modified xsi:type="dcterms:W3CDTF">2025-01-28T09:59:47Z</dcterms:modified>
</cp:coreProperties>
</file>