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42"/>
  </p:notesMasterIdLst>
  <p:sldIdLst>
    <p:sldId id="256" r:id="rId2"/>
    <p:sldId id="258" r:id="rId3"/>
    <p:sldId id="262" r:id="rId4"/>
    <p:sldId id="263" r:id="rId5"/>
    <p:sldId id="264" r:id="rId6"/>
    <p:sldId id="265" r:id="rId7"/>
    <p:sldId id="267" r:id="rId8"/>
    <p:sldId id="268" r:id="rId9"/>
    <p:sldId id="269" r:id="rId10"/>
    <p:sldId id="270" r:id="rId11"/>
    <p:sldId id="277" r:id="rId12"/>
    <p:sldId id="278" r:id="rId13"/>
    <p:sldId id="282" r:id="rId14"/>
    <p:sldId id="281" r:id="rId15"/>
    <p:sldId id="283" r:id="rId16"/>
    <p:sldId id="284" r:id="rId17"/>
    <p:sldId id="280" r:id="rId18"/>
    <p:sldId id="279" r:id="rId19"/>
    <p:sldId id="285" r:id="rId20"/>
    <p:sldId id="286" r:id="rId21"/>
    <p:sldId id="261" r:id="rId22"/>
    <p:sldId id="259" r:id="rId23"/>
    <p:sldId id="287" r:id="rId24"/>
    <p:sldId id="288" r:id="rId25"/>
    <p:sldId id="289" r:id="rId26"/>
    <p:sldId id="290" r:id="rId27"/>
    <p:sldId id="291" r:id="rId28"/>
    <p:sldId id="304" r:id="rId29"/>
    <p:sldId id="303" r:id="rId30"/>
    <p:sldId id="302" r:id="rId31"/>
    <p:sldId id="301" r:id="rId32"/>
    <p:sldId id="300" r:id="rId33"/>
    <p:sldId id="299" r:id="rId34"/>
    <p:sldId id="298" r:id="rId35"/>
    <p:sldId id="297" r:id="rId36"/>
    <p:sldId id="296" r:id="rId37"/>
    <p:sldId id="295" r:id="rId38"/>
    <p:sldId id="294" r:id="rId39"/>
    <p:sldId id="293" r:id="rId40"/>
    <p:sldId id="292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834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48899B-74F1-44A6-BED5-A266CBD4239D}" type="datetimeFigureOut">
              <a:rPr lang="de-DE" smtClean="0"/>
              <a:pPr/>
              <a:t>06.04.2021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E87A1B-A081-4D53-B33C-470AC1747CDA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kumimoji="0" lang="en-US" sz="7200" b="1" i="0" u="none" strike="noStrike" kern="1200" cap="all" spc="0" normalizeH="0" baseline="0" dirty="0">
                <a:ln w="15875">
                  <a:solidFill>
                    <a:sysClr val="window" lastClr="FFFFFF"/>
                  </a:solidFill>
                </a:ln>
                <a:solidFill>
                  <a:srgbClr val="DF5327"/>
                </a:solidFill>
                <a:effectLst>
                  <a:outerShdw dist="38100" dir="2700000" algn="tl" rotWithShape="0">
                    <a:srgbClr val="DF5327"/>
                  </a:outerShdw>
                </a:effectLst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3A11605C-F823-48D5-A926-382833F600C8}" type="datetimeFigureOut">
              <a:rPr lang="de-DE" smtClean="0"/>
              <a:pPr/>
              <a:t>06.04.2021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9D86997-1D85-4575-BF64-FD71A88A3906}" type="slidenum">
              <a:rPr lang="de-DE" smtClean="0"/>
              <a:pPr/>
              <a:t>‹Nr.›</a:t>
            </a:fld>
            <a:endParaRPr lang="de-DE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7321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1605C-F823-48D5-A926-382833F600C8}" type="datetimeFigureOut">
              <a:rPr lang="de-DE" smtClean="0"/>
              <a:pPr/>
              <a:t>06.04.2021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6997-1D85-4575-BF64-FD71A88A3906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94424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marL="0" algn="ctr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kumimoji="0" lang="en-US" sz="7200" b="1" i="0" u="none" strike="noStrike" kern="1200" cap="all" spc="0" normalizeH="0" baseline="0" dirty="0">
                <a:ln w="15875">
                  <a:solidFill>
                    <a:sysClr val="window" lastClr="FFFFFF"/>
                  </a:solidFill>
                </a:ln>
                <a:solidFill>
                  <a:srgbClr val="DF5327"/>
                </a:solidFill>
                <a:effectLst>
                  <a:outerShdw dist="38100" dir="2700000" algn="tl" rotWithShape="0">
                    <a:srgbClr val="DF5327"/>
                  </a:outerShdw>
                </a:effectLst>
                <a:uLnTx/>
                <a:uFillTx/>
                <a:latin typeface="Corbel" pitchFamily="34" charset="0"/>
                <a:ea typeface="+mn-ea"/>
                <a:cs typeface="+mn-cs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1605C-F823-48D5-A926-382833F600C8}" type="datetimeFigureOut">
              <a:rPr lang="de-DE" smtClean="0"/>
              <a:pPr/>
              <a:t>06.04.2021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6997-1D85-4575-BF64-FD71A88A3906}" type="slidenum">
              <a:rPr lang="de-DE" smtClean="0"/>
              <a:pPr/>
              <a:t>‹Nr.›</a:t>
            </a:fld>
            <a:endParaRPr lang="de-DE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0636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1605C-F823-48D5-A926-382833F600C8}" type="datetimeFigureOut">
              <a:rPr lang="de-DE" smtClean="0"/>
              <a:pPr/>
              <a:t>06.04.2021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6997-1D85-4575-BF64-FD71A88A3906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29294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1605C-F823-48D5-A926-382833F600C8}" type="datetimeFigureOut">
              <a:rPr lang="de-DE" smtClean="0"/>
              <a:pPr/>
              <a:t>06.04.2021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6997-1D85-4575-BF64-FD71A88A3906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52770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1605C-F823-48D5-A926-382833F600C8}" type="datetimeFigureOut">
              <a:rPr lang="de-DE" smtClean="0"/>
              <a:pPr/>
              <a:t>06.04.2021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6997-1D85-4575-BF64-FD71A88A3906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30940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1605C-F823-48D5-A926-382833F600C8}" type="datetimeFigureOut">
              <a:rPr lang="de-DE" smtClean="0"/>
              <a:pPr/>
              <a:t>06.04.2021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6997-1D85-4575-BF64-FD71A88A3906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42214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1605C-F823-48D5-A926-382833F600C8}" type="datetimeFigureOut">
              <a:rPr lang="de-DE" smtClean="0"/>
              <a:pPr/>
              <a:t>06.04.2021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6997-1D85-4575-BF64-FD71A88A3906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6941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1605C-F823-48D5-A926-382833F600C8}" type="datetimeFigureOut">
              <a:rPr lang="de-DE" smtClean="0"/>
              <a:pPr/>
              <a:t>06.04.2021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6997-1D85-4575-BF64-FD71A88A3906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87849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1605C-F823-48D5-A926-382833F600C8}" type="datetimeFigureOut">
              <a:rPr lang="de-DE" smtClean="0"/>
              <a:pPr/>
              <a:t>06.04.2021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6997-1D85-4575-BF64-FD71A88A3906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39325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1605C-F823-48D5-A926-382833F600C8}" type="datetimeFigureOut">
              <a:rPr lang="de-DE" smtClean="0"/>
              <a:pPr/>
              <a:t>06.04.2021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86997-1D85-4575-BF64-FD71A88A3906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79548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3A11605C-F823-48D5-A926-382833F600C8}" type="datetimeFigureOut">
              <a:rPr lang="de-DE" smtClean="0"/>
              <a:pPr/>
              <a:t>06.04.2021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79D86997-1D85-4575-BF64-FD71A88A3906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32338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13" Type="http://schemas.openxmlformats.org/officeDocument/2006/relationships/slide" Target="slide7.xml"/><Relationship Id="rId18" Type="http://schemas.openxmlformats.org/officeDocument/2006/relationships/slide" Target="slide10.xml"/><Relationship Id="rId3" Type="http://schemas.openxmlformats.org/officeDocument/2006/relationships/slide" Target="slide5.xml"/><Relationship Id="rId21" Type="http://schemas.openxmlformats.org/officeDocument/2006/relationships/slide" Target="slide13.xml"/><Relationship Id="rId7" Type="http://schemas.openxmlformats.org/officeDocument/2006/relationships/slide" Target="slide15.xml"/><Relationship Id="rId12" Type="http://schemas.openxmlformats.org/officeDocument/2006/relationships/slide" Target="slide3.xml"/><Relationship Id="rId17" Type="http://schemas.openxmlformats.org/officeDocument/2006/relationships/slide" Target="slide6.xml"/><Relationship Id="rId2" Type="http://schemas.openxmlformats.org/officeDocument/2006/relationships/image" Target="../media/image1.png"/><Relationship Id="rId16" Type="http://schemas.openxmlformats.org/officeDocument/2006/relationships/slide" Target="slide14.xml"/><Relationship Id="rId20" Type="http://schemas.openxmlformats.org/officeDocument/2006/relationships/slide" Target="slide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11" Type="http://schemas.openxmlformats.org/officeDocument/2006/relationships/slide" Target="slide9.xml"/><Relationship Id="rId5" Type="http://schemas.openxmlformats.org/officeDocument/2006/relationships/slide" Target="slide17.xml"/><Relationship Id="rId15" Type="http://schemas.openxmlformats.org/officeDocument/2006/relationships/slide" Target="slide19.xml"/><Relationship Id="rId10" Type="http://schemas.openxmlformats.org/officeDocument/2006/relationships/slide" Target="slide12.xml"/><Relationship Id="rId19" Type="http://schemas.openxmlformats.org/officeDocument/2006/relationships/slide" Target="slide4.xml"/><Relationship Id="rId4" Type="http://schemas.openxmlformats.org/officeDocument/2006/relationships/slide" Target="slide2.xml"/><Relationship Id="rId9" Type="http://schemas.openxmlformats.org/officeDocument/2006/relationships/slide" Target="slide16.xml"/><Relationship Id="rId14" Type="http://schemas.openxmlformats.org/officeDocument/2006/relationships/slide" Target="slide2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slide" Target="slide24.xml"/><Relationship Id="rId7" Type="http://schemas.openxmlformats.org/officeDocument/2006/relationships/image" Target="../media/image6.jpeg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slide" Target="slide2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slide" Target="slide2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gif"/><Relationship Id="rId4" Type="http://schemas.openxmlformats.org/officeDocument/2006/relationships/slide" Target="slide3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4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slide" Target="slide1.xml"/><Relationship Id="rId4" Type="http://schemas.openxmlformats.org/officeDocument/2006/relationships/image" Target="../media/image2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slide" Target="slide1.xml"/><Relationship Id="rId4" Type="http://schemas.openxmlformats.org/officeDocument/2006/relationships/image" Target="../media/image2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slide" Target="slide1.xml"/><Relationship Id="rId4" Type="http://schemas.openxmlformats.org/officeDocument/2006/relationships/image" Target="../media/image2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slide" Target="slide1.xml"/><Relationship Id="rId4" Type="http://schemas.openxmlformats.org/officeDocument/2006/relationships/image" Target="../media/image2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slide" Target="slide1.xml"/><Relationship Id="rId4" Type="http://schemas.openxmlformats.org/officeDocument/2006/relationships/image" Target="../media/image2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slide" Target="slide1.xml"/><Relationship Id="rId4" Type="http://schemas.openxmlformats.org/officeDocument/2006/relationships/image" Target="../media/image2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slide" Target="slide1.xml"/><Relationship Id="rId4" Type="http://schemas.openxmlformats.org/officeDocument/2006/relationships/image" Target="../media/image2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slide" Target="slide1.xml"/><Relationship Id="rId4" Type="http://schemas.openxmlformats.org/officeDocument/2006/relationships/image" Target="../media/image2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slide" Target="slide1.xml"/><Relationship Id="rId4" Type="http://schemas.openxmlformats.org/officeDocument/2006/relationships/image" Target="../media/image2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slide" Target="slide1.xml"/><Relationship Id="rId4" Type="http://schemas.openxmlformats.org/officeDocument/2006/relationships/image" Target="../media/image2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slide" Target="slide1.xml"/><Relationship Id="rId4" Type="http://schemas.openxmlformats.org/officeDocument/2006/relationships/image" Target="../media/image2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slide" Target="slide1.xml"/><Relationship Id="rId4" Type="http://schemas.openxmlformats.org/officeDocument/2006/relationships/image" Target="../media/image2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slide" Target="slide1.xml"/><Relationship Id="rId4" Type="http://schemas.openxmlformats.org/officeDocument/2006/relationships/image" Target="../media/image2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slide" Target="slide1.xml"/><Relationship Id="rId4" Type="http://schemas.openxmlformats.org/officeDocument/2006/relationships/image" Target="../media/image2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slide" Target="slide1.xml"/><Relationship Id="rId4" Type="http://schemas.openxmlformats.org/officeDocument/2006/relationships/image" Target="../media/image2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slide" Target="slide1.xml"/><Relationship Id="rId4" Type="http://schemas.openxmlformats.org/officeDocument/2006/relationships/image" Target="../media/image2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slide" Target="slide1.xml"/><Relationship Id="rId4" Type="http://schemas.openxmlformats.org/officeDocument/2006/relationships/image" Target="../media/image2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slide" Target="slide1.xml"/><Relationship Id="rId4" Type="http://schemas.openxmlformats.org/officeDocument/2006/relationships/image" Target="../media/image2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slide" Target="slide1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upload.wikimedia.org/wikipedia/commons/5/50/New-Map-Francophone_World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24001" y="260648"/>
            <a:ext cx="9900591" cy="5899578"/>
          </a:xfrm>
          <a:prstGeom prst="rect">
            <a:avLst/>
          </a:prstGeom>
          <a:noFill/>
        </p:spPr>
      </p:pic>
      <p:sp>
        <p:nvSpPr>
          <p:cNvPr id="5" name="Textfeld 4"/>
          <p:cNvSpPr txBox="1"/>
          <p:nvPr/>
        </p:nvSpPr>
        <p:spPr>
          <a:xfrm>
            <a:off x="527720" y="5509533"/>
            <a:ext cx="112805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/>
              <a:t>Französisch um die Welt:  Wie gut kennst du dich aus?</a:t>
            </a:r>
          </a:p>
          <a:p>
            <a:pPr algn="ctr"/>
            <a:r>
              <a:rPr lang="de-DE" sz="3600" i="1" dirty="0"/>
              <a:t>Klicke auf die roten Kreise und beantworte die Fragen.</a:t>
            </a:r>
          </a:p>
        </p:txBody>
      </p:sp>
      <p:sp>
        <p:nvSpPr>
          <p:cNvPr id="7" name="Ellipse 6">
            <a:hlinkClick r:id="rId3" action="ppaction://hlinksldjump"/>
          </p:cNvPr>
          <p:cNvSpPr/>
          <p:nvPr/>
        </p:nvSpPr>
        <p:spPr>
          <a:xfrm>
            <a:off x="3575720" y="2852936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Ellipse 7">
            <a:hlinkClick r:id="rId4" action="ppaction://hlinksldjump"/>
          </p:cNvPr>
          <p:cNvSpPr/>
          <p:nvPr/>
        </p:nvSpPr>
        <p:spPr>
          <a:xfrm>
            <a:off x="5735960" y="1484784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Ellipse 8">
            <a:hlinkClick r:id="rId5" action="ppaction://hlinksldjump"/>
          </p:cNvPr>
          <p:cNvSpPr/>
          <p:nvPr/>
        </p:nvSpPr>
        <p:spPr>
          <a:xfrm>
            <a:off x="5303912" y="1556792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Ellipse 9">
            <a:hlinkClick r:id="rId6" action="ppaction://hlinksldjump"/>
          </p:cNvPr>
          <p:cNvSpPr/>
          <p:nvPr/>
        </p:nvSpPr>
        <p:spPr>
          <a:xfrm>
            <a:off x="5519936" y="1340768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Ellipse 10">
            <a:hlinkClick r:id="rId7" action="ppaction://hlinksldjump"/>
          </p:cNvPr>
          <p:cNvSpPr/>
          <p:nvPr/>
        </p:nvSpPr>
        <p:spPr>
          <a:xfrm>
            <a:off x="3215680" y="2708920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Ellipse 11">
            <a:hlinkClick r:id="rId8" action="ppaction://hlinksldjump"/>
          </p:cNvPr>
          <p:cNvSpPr/>
          <p:nvPr/>
        </p:nvSpPr>
        <p:spPr>
          <a:xfrm>
            <a:off x="5591944" y="1772816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Ellipse 12">
            <a:hlinkClick r:id="rId9" action="ppaction://hlinksldjump"/>
          </p:cNvPr>
          <p:cNvSpPr/>
          <p:nvPr/>
        </p:nvSpPr>
        <p:spPr>
          <a:xfrm>
            <a:off x="5519936" y="1556792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Ellipse 13">
            <a:hlinkClick r:id="rId10" action="ppaction://hlinksldjump"/>
          </p:cNvPr>
          <p:cNvSpPr/>
          <p:nvPr/>
        </p:nvSpPr>
        <p:spPr>
          <a:xfrm>
            <a:off x="6816080" y="4221088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Ellipse 14">
            <a:hlinkClick r:id="rId11" action="ppaction://hlinksldjump"/>
          </p:cNvPr>
          <p:cNvSpPr/>
          <p:nvPr/>
        </p:nvSpPr>
        <p:spPr>
          <a:xfrm>
            <a:off x="3575720" y="1412776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Ellipse 15">
            <a:hlinkClick r:id="rId12" action="ppaction://hlinksldjump"/>
          </p:cNvPr>
          <p:cNvSpPr/>
          <p:nvPr/>
        </p:nvSpPr>
        <p:spPr>
          <a:xfrm>
            <a:off x="5735960" y="2780928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Ellipse 16">
            <a:hlinkClick r:id="rId13" action="ppaction://hlinksldjump"/>
          </p:cNvPr>
          <p:cNvSpPr/>
          <p:nvPr/>
        </p:nvSpPr>
        <p:spPr>
          <a:xfrm>
            <a:off x="5375920" y="2276872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Ellipse 17">
            <a:hlinkClick r:id="rId14" action="ppaction://hlinksldjump"/>
          </p:cNvPr>
          <p:cNvSpPr/>
          <p:nvPr/>
        </p:nvSpPr>
        <p:spPr>
          <a:xfrm>
            <a:off x="6096000" y="3501008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>
            <a:hlinkClick r:id="rId15" action="ppaction://hlinksldjump"/>
          </p:cNvPr>
          <p:cNvSpPr/>
          <p:nvPr/>
        </p:nvSpPr>
        <p:spPr>
          <a:xfrm>
            <a:off x="5087888" y="2492896"/>
            <a:ext cx="216024" cy="21108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5" name="Ellipse 24">
            <a:hlinkClick r:id="rId16" action="ppaction://hlinksldjump"/>
          </p:cNvPr>
          <p:cNvSpPr/>
          <p:nvPr/>
        </p:nvSpPr>
        <p:spPr>
          <a:xfrm>
            <a:off x="5375920" y="1772816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Ellipse 25">
            <a:hlinkClick r:id="rId17" action="ppaction://hlinksldjump"/>
          </p:cNvPr>
          <p:cNvSpPr/>
          <p:nvPr/>
        </p:nvSpPr>
        <p:spPr>
          <a:xfrm>
            <a:off x="5303912" y="3068960"/>
            <a:ext cx="216024" cy="23624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Ellipse 26">
            <a:hlinkClick r:id="rId18" action="ppaction://hlinksldjump"/>
          </p:cNvPr>
          <p:cNvSpPr/>
          <p:nvPr/>
        </p:nvSpPr>
        <p:spPr>
          <a:xfrm>
            <a:off x="5951984" y="3068960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Ellipse 20">
            <a:hlinkClick r:id="rId19" action="ppaction://hlinksldjump"/>
          </p:cNvPr>
          <p:cNvSpPr/>
          <p:nvPr/>
        </p:nvSpPr>
        <p:spPr>
          <a:xfrm>
            <a:off x="5303912" y="1340768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Ellipse 21">
            <a:hlinkClick r:id="rId20" action="ppaction://hlinksldjump"/>
          </p:cNvPr>
          <p:cNvSpPr/>
          <p:nvPr/>
        </p:nvSpPr>
        <p:spPr>
          <a:xfrm>
            <a:off x="2783632" y="1124744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Ellipse 27">
            <a:hlinkClick r:id="rId21" action="ppaction://hlinksldjump"/>
          </p:cNvPr>
          <p:cNvSpPr/>
          <p:nvPr/>
        </p:nvSpPr>
        <p:spPr>
          <a:xfrm>
            <a:off x="5087888" y="2996952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/>
          <p:cNvSpPr txBox="1"/>
          <p:nvPr/>
        </p:nvSpPr>
        <p:spPr>
          <a:xfrm>
            <a:off x="911424" y="694573"/>
            <a:ext cx="10369152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de-DE" sz="4000" b="1" dirty="0"/>
              <a:t>Wofür wird das Wort „</a:t>
            </a:r>
            <a:r>
              <a:rPr lang="de-DE" sz="4000" b="1" dirty="0" err="1"/>
              <a:t>trottoir</a:t>
            </a:r>
            <a:r>
              <a:rPr lang="de-DE" sz="4000" b="1" dirty="0"/>
              <a:t>“ in der Schweiz verwendet?</a:t>
            </a:r>
          </a:p>
          <a:p>
            <a:pPr lvl="0"/>
            <a:endParaRPr lang="de-DE" sz="4000" dirty="0"/>
          </a:p>
          <a:p>
            <a:pPr marL="1430338" indent="-530225">
              <a:buFont typeface="+mj-lt"/>
              <a:buAutoNum type="alphaLcParenR"/>
            </a:pPr>
            <a:r>
              <a:rPr lang="de-DE" sz="3200" dirty="0">
                <a:hlinkClick r:id="rId2" action="ppaction://hlinksldjump"/>
              </a:rPr>
              <a:t>Ganz klar: Das bedeutet natürlich „Trottel“.</a:t>
            </a:r>
            <a:endParaRPr lang="de-DE" sz="3200" dirty="0"/>
          </a:p>
          <a:p>
            <a:pPr marL="1430338" indent="-530225">
              <a:buFont typeface="+mj-lt"/>
              <a:buAutoNum type="alphaLcParenR"/>
            </a:pPr>
            <a:r>
              <a:rPr lang="de-DE" sz="3200" dirty="0">
                <a:hlinkClick r:id="rId3" action="ppaction://hlinksldjump"/>
              </a:rPr>
              <a:t>Für einen Fußweg.</a:t>
            </a:r>
            <a:endParaRPr lang="de-DE" sz="3200" dirty="0"/>
          </a:p>
          <a:p>
            <a:pPr marL="1430338" indent="-530225">
              <a:buFont typeface="+mj-lt"/>
              <a:buAutoNum type="alphaLcParenR"/>
            </a:pPr>
            <a:r>
              <a:rPr lang="de-DE" sz="3200" dirty="0">
                <a:hlinkClick r:id="rId2" action="ppaction://hlinksldjump"/>
              </a:rPr>
              <a:t>Das ist ein Spezialwort für den Zug der Kuhherden über die Bergalmen – weil die Kühe da eben langsam vor sich </a:t>
            </a:r>
            <a:r>
              <a:rPr lang="de-DE" sz="3200" dirty="0" err="1">
                <a:hlinkClick r:id="rId2" action="ppaction://hlinksldjump"/>
              </a:rPr>
              <a:t>hintrotten</a:t>
            </a:r>
            <a:r>
              <a:rPr lang="de-DE" sz="3200" dirty="0">
                <a:hlinkClick r:id="rId2" action="ppaction://hlinksldjump"/>
              </a:rPr>
              <a:t>.</a:t>
            </a:r>
            <a:endParaRPr lang="de-DE" sz="3200" dirty="0"/>
          </a:p>
          <a:p>
            <a:endParaRPr lang="de-DE" dirty="0"/>
          </a:p>
        </p:txBody>
      </p:sp>
      <p:pic>
        <p:nvPicPr>
          <p:cNvPr id="8" name="Picture 6" descr="http://www.liberalismus-portal.de/images/flagge_schwei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51385">
            <a:off x="8979610" y="5478854"/>
            <a:ext cx="1414365" cy="10607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839416" y="764704"/>
            <a:ext cx="10873208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de-DE" sz="4000" b="1" dirty="0"/>
              <a:t>Was glaubst du, wie viele Menschen sprechen Französisch als Muttersprache?</a:t>
            </a:r>
          </a:p>
          <a:p>
            <a:pPr lvl="0"/>
            <a:endParaRPr lang="de-DE" sz="4000" dirty="0"/>
          </a:p>
          <a:p>
            <a:pPr marL="1519238" indent="-442913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etwa 75 Millionen</a:t>
            </a:r>
            <a:endParaRPr lang="de-DE" sz="3600" dirty="0"/>
          </a:p>
          <a:p>
            <a:pPr marL="1519238" indent="-442913">
              <a:buFont typeface="+mj-lt"/>
              <a:buAutoNum type="alphaLcParenR"/>
            </a:pPr>
            <a:r>
              <a:rPr lang="de-DE" sz="3600" dirty="0">
                <a:hlinkClick r:id="rId3" action="ppaction://hlinksldjump"/>
              </a:rPr>
              <a:t>etwa 25 Millionen</a:t>
            </a:r>
          </a:p>
          <a:p>
            <a:pPr marL="1519238" indent="-442913">
              <a:buFont typeface="+mj-lt"/>
              <a:buAutoNum type="alphaLcParenR"/>
            </a:pPr>
            <a:r>
              <a:rPr lang="de-DE" sz="3600" dirty="0">
                <a:hlinkClick r:id="rId3" action="ppaction://hlinksldjump"/>
              </a:rPr>
              <a:t>etwa 50 Millionen</a:t>
            </a:r>
          </a:p>
          <a:p>
            <a:pPr marL="1519238" indent="-442913">
              <a:buFont typeface="+mj-lt"/>
              <a:buAutoNum type="alphaLcParenR"/>
            </a:pPr>
            <a:r>
              <a:rPr lang="de-DE" sz="3600" dirty="0">
                <a:hlinkClick r:id="rId3" action="ppaction://hlinksldjump"/>
              </a:rPr>
              <a:t>etwa 100 Millionen</a:t>
            </a:r>
            <a:endParaRPr lang="de-DE" sz="3600" dirty="0"/>
          </a:p>
          <a:p>
            <a:endParaRPr lang="de-DE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839416" y="764704"/>
            <a:ext cx="10729192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de-DE" sz="4000" b="1" dirty="0"/>
              <a:t>Welche dieser Sehenswürdigkeiten befindet sich in Brüssel?</a:t>
            </a:r>
          </a:p>
          <a:p>
            <a:pPr lvl="0"/>
            <a:endParaRPr lang="de-DE" sz="4000" b="1" dirty="0"/>
          </a:p>
          <a:p>
            <a:pPr marL="1430338" indent="-530225">
              <a:buFont typeface="+mj-lt"/>
              <a:buAutoNum type="alphaLcParenR"/>
            </a:pPr>
            <a:r>
              <a:rPr lang="de-DE" sz="4000" dirty="0"/>
              <a:t> </a:t>
            </a:r>
            <a:r>
              <a:rPr lang="de-DE" sz="4000" dirty="0">
                <a:hlinkClick r:id="rId2" action="ppaction://hlinksldjump"/>
              </a:rPr>
              <a:t>Eiffelturm</a:t>
            </a:r>
            <a:endParaRPr lang="de-DE" sz="4000" dirty="0"/>
          </a:p>
          <a:p>
            <a:pPr marL="1430338" indent="-530225">
              <a:buFont typeface="+mj-lt"/>
              <a:buAutoNum type="alphaLcParenR"/>
            </a:pPr>
            <a:r>
              <a:rPr lang="de-DE" sz="4000" dirty="0"/>
              <a:t> </a:t>
            </a:r>
            <a:r>
              <a:rPr lang="de-DE" sz="4000" dirty="0">
                <a:hlinkClick r:id="rId3" action="ppaction://hlinksldjump"/>
              </a:rPr>
              <a:t>Atomium</a:t>
            </a:r>
            <a:endParaRPr lang="de-DE" sz="4000" dirty="0"/>
          </a:p>
          <a:p>
            <a:pPr marL="1430338" indent="-530225">
              <a:buFont typeface="+mj-lt"/>
              <a:buAutoNum type="alphaLcParenR"/>
            </a:pPr>
            <a:r>
              <a:rPr lang="de-DE" sz="4000" dirty="0"/>
              <a:t> </a:t>
            </a:r>
            <a:r>
              <a:rPr lang="de-DE" sz="4000" dirty="0" err="1">
                <a:hlinkClick r:id="rId2" action="ppaction://hlinksldjump"/>
              </a:rPr>
              <a:t>Cathédrale</a:t>
            </a:r>
            <a:r>
              <a:rPr lang="de-DE" sz="4000" dirty="0">
                <a:hlinkClick r:id="rId2" action="ppaction://hlinksldjump"/>
              </a:rPr>
              <a:t> Notre Dame</a:t>
            </a:r>
          </a:p>
          <a:p>
            <a:pPr marL="1430338" indent="-530225">
              <a:buFont typeface="+mj-lt"/>
              <a:buAutoNum type="alphaLcParenR"/>
            </a:pPr>
            <a:r>
              <a:rPr lang="de-DE" sz="4000" dirty="0">
                <a:hlinkClick r:id="rId2" action="ppaction://hlinksldjump"/>
              </a:rPr>
              <a:t> Burg-Brücke</a:t>
            </a:r>
            <a:endParaRPr lang="de-DE" sz="4000" dirty="0"/>
          </a:p>
          <a:p>
            <a:endParaRPr lang="de-DE" dirty="0"/>
          </a:p>
        </p:txBody>
      </p:sp>
      <p:pic>
        <p:nvPicPr>
          <p:cNvPr id="3" name="Grafik 66" descr="Bild in Originalgröße anzeigen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897" y="2348880"/>
            <a:ext cx="504825" cy="76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rafik 65" descr="Bild in Originalgröße anzeigen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88" y="3140969"/>
            <a:ext cx="1009650" cy="752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rafik 67" descr="Bild in Originalgröße anzeigen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00" y="3717033"/>
            <a:ext cx="552450" cy="752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rafik 68" descr="Bild in Originalgröße anzeigen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968" y="4509120"/>
            <a:ext cx="1009650" cy="76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8" descr="http://www.nationalflaggen.de/media/flags/flagge-belgien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438435">
            <a:off x="9665267" y="4902848"/>
            <a:ext cx="1518898" cy="10801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767408" y="647925"/>
            <a:ext cx="1080120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de-DE" sz="4000" b="1" dirty="0"/>
              <a:t>Mit welcher Währung bezahlt man auf der französischsprachigen Karibikinsel Martinique?</a:t>
            </a:r>
          </a:p>
          <a:p>
            <a:pPr lvl="0"/>
            <a:endParaRPr lang="de-DE" sz="4000" b="1" dirty="0"/>
          </a:p>
          <a:p>
            <a:pPr marL="1430338" indent="-530225">
              <a:buFont typeface="+mj-lt"/>
              <a:buAutoNum type="alphaLcParenR"/>
            </a:pPr>
            <a:r>
              <a:rPr lang="de-DE" sz="3200" dirty="0">
                <a:hlinkClick r:id="rId2" action="ppaction://hlinksldjump"/>
              </a:rPr>
              <a:t>mit Dollar, weil es so nah an den USA liegt</a:t>
            </a:r>
          </a:p>
          <a:p>
            <a:pPr marL="1430338" indent="-530225">
              <a:buFont typeface="+mj-lt"/>
              <a:buAutoNum type="alphaLcParenR"/>
            </a:pPr>
            <a:r>
              <a:rPr lang="de-DE" sz="3200" dirty="0">
                <a:hlinkClick r:id="rId2" action="ppaction://hlinksldjump"/>
              </a:rPr>
              <a:t>mit „Franc“, der ehemaligen französischen Währung, die auf Martinique behalten wurde</a:t>
            </a:r>
            <a:endParaRPr lang="de-DE" sz="3200" dirty="0"/>
          </a:p>
          <a:p>
            <a:pPr marL="1430338" indent="-530225">
              <a:buFont typeface="+mj-lt"/>
              <a:buAutoNum type="alphaLcParenR"/>
            </a:pPr>
            <a:r>
              <a:rPr lang="de-DE" sz="3200" dirty="0">
                <a:hlinkClick r:id="rId3" action="ppaction://hlinksldjump"/>
              </a:rPr>
              <a:t>mit Euro, denn Martinique ist Teil des französischen Staatsgebiets</a:t>
            </a:r>
            <a:endParaRPr lang="de-DE" sz="3200" dirty="0"/>
          </a:p>
          <a:p>
            <a:endParaRPr lang="de-DE" dirty="0"/>
          </a:p>
        </p:txBody>
      </p:sp>
      <p:pic>
        <p:nvPicPr>
          <p:cNvPr id="3" name="Picture 16" descr="Wappen von Martiniqu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77392">
            <a:off x="10009212" y="4864519"/>
            <a:ext cx="1308945" cy="14406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767408" y="548681"/>
            <a:ext cx="1101722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de-DE" sz="4000" b="1" dirty="0"/>
              <a:t>Wie schreibt man die Hauptstadt von Burkina Faso richtig?</a:t>
            </a:r>
          </a:p>
          <a:p>
            <a:pPr lvl="0"/>
            <a:endParaRPr lang="de-DE" sz="4000" b="1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Ouagadougou</a:t>
            </a:r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3" action="ppaction://hlinksldjump"/>
              </a:rPr>
              <a:t>Wagadugu</a:t>
            </a:r>
          </a:p>
          <a:p>
            <a:pPr marL="1430338" indent="-530225">
              <a:buFont typeface="+mj-lt"/>
              <a:buAutoNum type="alphaLcParenR"/>
            </a:pPr>
            <a:r>
              <a:rPr lang="de-DE" sz="3600" dirty="0" err="1">
                <a:hlinkClick r:id="rId3" action="ppaction://hlinksldjump"/>
              </a:rPr>
              <a:t>Vagadugu</a:t>
            </a:r>
            <a:endParaRPr lang="de-DE" sz="3600" dirty="0">
              <a:hlinkClick r:id="rId3" action="ppaction://hlinksldjump"/>
            </a:endParaRPr>
          </a:p>
          <a:p>
            <a:pPr marL="1430338" indent="-530225">
              <a:buFont typeface="+mj-lt"/>
              <a:buAutoNum type="alphaLcParenR"/>
            </a:pPr>
            <a:r>
              <a:rPr lang="de-DE" sz="3600" dirty="0" err="1">
                <a:hlinkClick r:id="rId3" action="ppaction://hlinksldjump"/>
              </a:rPr>
              <a:t>Ouagadugu</a:t>
            </a:r>
            <a:endParaRPr lang="de-DE" sz="3600" dirty="0"/>
          </a:p>
          <a:p>
            <a:endParaRPr lang="de-DE" dirty="0"/>
          </a:p>
        </p:txBody>
      </p:sp>
      <p:pic>
        <p:nvPicPr>
          <p:cNvPr id="17410" name="Picture 2" descr="http://www.welt-flaggen.de/data/flags/big/bf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625539">
            <a:off x="9134758" y="4567535"/>
            <a:ext cx="2151784" cy="14352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911424" y="548680"/>
            <a:ext cx="10729192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de-DE" sz="4000" b="1" dirty="0"/>
              <a:t>Welches dieser Länder gehört zu den französischsprachigen Ländern in Nordafrika?</a:t>
            </a:r>
          </a:p>
          <a:p>
            <a:pPr lvl="0"/>
            <a:endParaRPr lang="de-DE" sz="4000" dirty="0"/>
          </a:p>
          <a:p>
            <a:pPr marL="1430338" indent="-530225">
              <a:buFont typeface="+mj-lt"/>
              <a:buAutoNum type="alphaLcParenR"/>
            </a:pPr>
            <a:r>
              <a:rPr lang="fr-FR" sz="3600" dirty="0">
                <a:hlinkClick r:id="rId2" action="ppaction://hlinksldjump"/>
              </a:rPr>
              <a:t>la Tunisie</a:t>
            </a:r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3" action="ppaction://hlinksldjump"/>
              </a:rPr>
              <a:t>le </a:t>
            </a:r>
            <a:r>
              <a:rPr lang="de-DE" sz="3600" dirty="0" err="1">
                <a:hlinkClick r:id="rId3" action="ppaction://hlinksldjump"/>
              </a:rPr>
              <a:t>Sénégal</a:t>
            </a:r>
            <a:endParaRPr lang="de-DE" sz="3600" dirty="0">
              <a:hlinkClick r:id="rId3" action="ppaction://hlinksldjump"/>
            </a:endParaRPr>
          </a:p>
          <a:p>
            <a:pPr marL="1430338" indent="-530225">
              <a:buFont typeface="+mj-lt"/>
              <a:buAutoNum type="alphaLcParenR"/>
            </a:pPr>
            <a:r>
              <a:rPr lang="fr-FR" sz="3600" dirty="0">
                <a:hlinkClick r:id="rId3" action="ppaction://hlinksldjump"/>
              </a:rPr>
              <a:t>le Cameroun</a:t>
            </a:r>
            <a:endParaRPr lang="de-DE" sz="3600" dirty="0">
              <a:hlinkClick r:id="rId3" action="ppaction://hlinksldjump"/>
            </a:endParaRPr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3" action="ppaction://hlinksldjump"/>
              </a:rPr>
              <a:t>le </a:t>
            </a:r>
            <a:r>
              <a:rPr lang="de-DE" sz="3600" dirty="0" err="1">
                <a:hlinkClick r:id="rId3" action="ppaction://hlinksldjump"/>
              </a:rPr>
              <a:t>Bénin</a:t>
            </a:r>
            <a:r>
              <a:rPr lang="de-DE" sz="3600" dirty="0">
                <a:hlinkClick r:id="rId3" action="ppaction://hlinksldjump"/>
              </a:rPr>
              <a:t> </a:t>
            </a:r>
            <a:endParaRPr lang="de-DE" sz="3600" dirty="0"/>
          </a:p>
          <a:p>
            <a:endParaRPr lang="de-DE" dirty="0"/>
          </a:p>
        </p:txBody>
      </p:sp>
      <p:pic>
        <p:nvPicPr>
          <p:cNvPr id="16386" name="Picture 2" descr="Afrika-Karte mit den Ländern in Afrik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40179" y="2996952"/>
            <a:ext cx="3312368" cy="33123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767408" y="548681"/>
            <a:ext cx="10801200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de-DE" sz="3600" b="1" dirty="0"/>
              <a:t>Du kennst bestimmt das Wort „</a:t>
            </a:r>
            <a:r>
              <a:rPr lang="de-DE" sz="3600" b="1" dirty="0" err="1"/>
              <a:t>baguette</a:t>
            </a:r>
            <a:r>
              <a:rPr lang="de-DE" sz="3600" b="1" dirty="0"/>
              <a:t>“. Kannst du dir vielleicht denken, was das Wort „</a:t>
            </a:r>
            <a:r>
              <a:rPr lang="de-DE" sz="3600" b="1" dirty="0" err="1"/>
              <a:t>baguette</a:t>
            </a:r>
            <a:r>
              <a:rPr lang="de-DE" sz="3600" b="1" dirty="0"/>
              <a:t> </a:t>
            </a:r>
            <a:r>
              <a:rPr lang="de-DE" sz="3600" b="1" dirty="0" err="1"/>
              <a:t>magique</a:t>
            </a:r>
            <a:r>
              <a:rPr lang="de-DE" sz="3600" b="1" dirty="0"/>
              <a:t>“ bedeutet?</a:t>
            </a:r>
          </a:p>
          <a:p>
            <a:pPr lvl="0"/>
            <a:endParaRPr lang="de-DE" sz="3600" b="1" dirty="0"/>
          </a:p>
          <a:p>
            <a:pPr marL="1430338" indent="-530225">
              <a:buFont typeface="+mj-lt"/>
              <a:buAutoNum type="alphaLcParenR"/>
            </a:pPr>
            <a:r>
              <a:rPr lang="de-DE" sz="3200" dirty="0">
                <a:hlinkClick r:id="rId2" action="ppaction://hlinksldjump"/>
              </a:rPr>
              <a:t>Das ist eine bestimmte </a:t>
            </a:r>
            <a:r>
              <a:rPr lang="de-DE" sz="3200" dirty="0" err="1">
                <a:hlinkClick r:id="rId2" action="ppaction://hlinksldjump"/>
              </a:rPr>
              <a:t>Baguettesorte</a:t>
            </a:r>
            <a:r>
              <a:rPr lang="de-DE" sz="3200" dirty="0">
                <a:hlinkClick r:id="rId2" action="ppaction://hlinksldjump"/>
              </a:rPr>
              <a:t>, die in der Bretagne gebacken wird und zwar traditionell in Vollmondnächten, da sich die Menschen davon besondere Kräfte versprechen.</a:t>
            </a:r>
            <a:endParaRPr lang="de-DE" sz="3200" dirty="0"/>
          </a:p>
          <a:p>
            <a:pPr marL="1430338" indent="-530225">
              <a:buFont typeface="+mj-lt"/>
              <a:buAutoNum type="alphaLcParenR"/>
            </a:pPr>
            <a:r>
              <a:rPr lang="de-DE" sz="3200" dirty="0">
                <a:hlinkClick r:id="rId3" action="ppaction://hlinksldjump"/>
              </a:rPr>
              <a:t>Ein „Baguette </a:t>
            </a:r>
            <a:r>
              <a:rPr lang="de-DE" sz="3200" dirty="0" err="1">
                <a:hlinkClick r:id="rId3" action="ppaction://hlinksldjump"/>
              </a:rPr>
              <a:t>magique</a:t>
            </a:r>
            <a:r>
              <a:rPr lang="de-DE" sz="3200" dirty="0">
                <a:hlinkClick r:id="rId3" action="ppaction://hlinksldjump"/>
              </a:rPr>
              <a:t>“ ist eines der wichtigsten Utensilien von Harry Potter – denn dabei handelt es sich um einen Zauberstab.</a:t>
            </a:r>
            <a:endParaRPr lang="de-DE" sz="4400" dirty="0"/>
          </a:p>
          <a:p>
            <a:endParaRPr lang="de-DE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695400" y="548681"/>
            <a:ext cx="10945216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de-DE" sz="4000" b="1" dirty="0"/>
              <a:t>Welche dieser französischen Sängerinnen kommt ursprünglich aus Québec (französischsprachige Provinz Kanadas)?</a:t>
            </a:r>
          </a:p>
          <a:p>
            <a:pPr lvl="0"/>
            <a:endParaRPr lang="de-DE" sz="4000" b="1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Kate Ryan</a:t>
            </a:r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3" action="ppaction://hlinksldjump"/>
              </a:rPr>
              <a:t>Céline Dion</a:t>
            </a:r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Alizée</a:t>
            </a:r>
          </a:p>
          <a:p>
            <a:pPr marL="1430338" indent="-530225">
              <a:buFont typeface="+mj-lt"/>
              <a:buAutoNum type="alphaLcParenR"/>
            </a:pPr>
            <a:r>
              <a:rPr lang="de-DE" sz="3600" dirty="0" err="1">
                <a:hlinkClick r:id="rId2" action="ppaction://hlinksldjump"/>
              </a:rPr>
              <a:t>Zaz</a:t>
            </a:r>
            <a:endParaRPr lang="de-DE" sz="3600" dirty="0"/>
          </a:p>
          <a:p>
            <a:endParaRPr lang="de-DE" dirty="0"/>
          </a:p>
        </p:txBody>
      </p:sp>
      <p:pic>
        <p:nvPicPr>
          <p:cNvPr id="3" name="Picture 14" descr="http://upload.wikimedia.org/wikipedia/commons/thumb/5/5f/Flag_of_Quebec.svg/2000px-Flag_of_Quebec.sv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456806">
            <a:off x="8407719" y="4082223"/>
            <a:ext cx="2742829" cy="18295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695400" y="548681"/>
            <a:ext cx="10945216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de-DE" sz="4000" b="1" dirty="0"/>
              <a:t>Was sagt man auf Französisch, um sich zu bedanken?</a:t>
            </a:r>
          </a:p>
          <a:p>
            <a:pPr lvl="0"/>
            <a:endParaRPr lang="de-DE" sz="4000" b="1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 err="1">
                <a:hlinkClick r:id="rId2" action="ppaction://hlinksldjump"/>
              </a:rPr>
              <a:t>S‘il</a:t>
            </a:r>
            <a:r>
              <a:rPr lang="de-DE" sz="3600" dirty="0">
                <a:hlinkClick r:id="rId2" action="ppaction://hlinksldjump"/>
              </a:rPr>
              <a:t> </a:t>
            </a:r>
            <a:r>
              <a:rPr lang="de-DE" sz="3600" dirty="0" err="1">
                <a:hlinkClick r:id="rId2" action="ppaction://hlinksldjump"/>
              </a:rPr>
              <a:t>te</a:t>
            </a:r>
            <a:r>
              <a:rPr lang="de-DE" sz="3600" dirty="0">
                <a:hlinkClick r:id="rId2" action="ppaction://hlinksldjump"/>
              </a:rPr>
              <a:t> </a:t>
            </a:r>
            <a:r>
              <a:rPr lang="de-DE" sz="3600" dirty="0" err="1">
                <a:hlinkClick r:id="rId2" action="ppaction://hlinksldjump"/>
              </a:rPr>
              <a:t>plaît</a:t>
            </a:r>
            <a:r>
              <a:rPr lang="de-DE" sz="3600" dirty="0">
                <a:hlinkClick r:id="rId2" action="ppaction://hlinksldjump"/>
              </a:rPr>
              <a:t>.</a:t>
            </a:r>
          </a:p>
          <a:p>
            <a:pPr marL="1430338" indent="-530225">
              <a:buFont typeface="+mj-lt"/>
              <a:buAutoNum type="alphaLcParenR"/>
            </a:pPr>
            <a:r>
              <a:rPr lang="de-DE" sz="3600" dirty="0" err="1">
                <a:hlinkClick r:id="rId2" action="ppaction://hlinksldjump"/>
              </a:rPr>
              <a:t>Bonjour</a:t>
            </a:r>
            <a:r>
              <a:rPr lang="de-DE" sz="3600" dirty="0">
                <a:hlinkClick r:id="rId2" action="ppaction://hlinksldjump"/>
              </a:rPr>
              <a:t>.</a:t>
            </a:r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3" action="ppaction://hlinksldjump"/>
              </a:rPr>
              <a:t>Merci</a:t>
            </a:r>
            <a:r>
              <a:rPr lang="de-DE" sz="3600" dirty="0">
                <a:hlinkClick r:id="rId4" action="ppaction://hlinksldjump"/>
              </a:rPr>
              <a:t>.</a:t>
            </a:r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Bon </a:t>
            </a:r>
            <a:r>
              <a:rPr lang="de-DE" sz="3600" dirty="0" err="1">
                <a:hlinkClick r:id="rId2" action="ppaction://hlinksldjump"/>
              </a:rPr>
              <a:t>appétit</a:t>
            </a:r>
            <a:r>
              <a:rPr lang="de-DE" sz="3600" dirty="0">
                <a:hlinkClick r:id="rId2" action="ppaction://hlinksldjump"/>
              </a:rPr>
              <a:t>. </a:t>
            </a:r>
            <a:endParaRPr lang="de-DE" sz="3600" dirty="0"/>
          </a:p>
          <a:p>
            <a:endParaRPr lang="de-DE" dirty="0"/>
          </a:p>
        </p:txBody>
      </p:sp>
      <p:pic>
        <p:nvPicPr>
          <p:cNvPr id="5" name="Picture 4" descr="http://upload.wikimedia.org/wikipedia/commons/thumb/c/c3/Flag_of_France.svg/165px-Flag_of_France.sv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234890">
            <a:off x="8693371" y="4161820"/>
            <a:ext cx="2456528" cy="16376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623392" y="548681"/>
            <a:ext cx="11089232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de-DE" sz="4000" b="1" dirty="0"/>
              <a:t>Welche der folgenden Speisen kommt aus Belgien?</a:t>
            </a:r>
          </a:p>
          <a:p>
            <a:pPr lvl="0"/>
            <a:endParaRPr lang="de-DE" sz="4000" b="1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 err="1">
                <a:hlinkClick r:id="rId2" action="ppaction://hlinksldjump"/>
              </a:rPr>
              <a:t>Poffertjes</a:t>
            </a:r>
            <a:endParaRPr lang="de-DE" sz="3600" dirty="0">
              <a:hlinkClick r:id="rId2" action="ppaction://hlinksldjump"/>
            </a:endParaRPr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Hamburger</a:t>
            </a:r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3" action="ppaction://hlinksldjump"/>
              </a:rPr>
              <a:t>Pommes frites </a:t>
            </a:r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Crêpes</a:t>
            </a:r>
            <a:r>
              <a:rPr lang="de-DE" sz="3600" dirty="0"/>
              <a:t> </a:t>
            </a:r>
          </a:p>
          <a:p>
            <a:endParaRPr lang="de-DE" dirty="0"/>
          </a:p>
        </p:txBody>
      </p:sp>
      <p:pic>
        <p:nvPicPr>
          <p:cNvPr id="3" name="Picture 8" descr="http://www.nationalflaggen.de/media/flags/flagge-belgien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521908">
            <a:off x="8363893" y="4938513"/>
            <a:ext cx="1682325" cy="11963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695400" y="548681"/>
            <a:ext cx="1065718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de-DE" sz="4000" b="1" dirty="0"/>
              <a:t>Welcher der folgenden Filme spielt in einem französischsprachigen Land?</a:t>
            </a:r>
          </a:p>
          <a:p>
            <a:pPr lvl="0"/>
            <a:endParaRPr lang="de-DE" sz="4000" b="1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101 Dalmatiner</a:t>
            </a:r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3" action="ppaction://hlinksldjump"/>
              </a:rPr>
              <a:t>Die Pinguine von </a:t>
            </a:r>
            <a:r>
              <a:rPr lang="de-DE" sz="3600" dirty="0" err="1">
                <a:hlinkClick r:id="rId3" action="ppaction://hlinksldjump"/>
              </a:rPr>
              <a:t>Madagascar</a:t>
            </a:r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Die wilden Kerle</a:t>
            </a:r>
          </a:p>
          <a:p>
            <a:pPr marL="1430338" indent="-530225">
              <a:buFont typeface="+mj-lt"/>
              <a:buAutoNum type="alphaLcParenR"/>
            </a:pPr>
            <a:r>
              <a:rPr lang="de-DE" sz="3600" dirty="0" err="1">
                <a:hlinkClick r:id="rId2" action="ppaction://hlinksldjump"/>
              </a:rPr>
              <a:t>Paddington</a:t>
            </a:r>
            <a:endParaRPr lang="de-DE" sz="3600" dirty="0"/>
          </a:p>
          <a:p>
            <a:endParaRPr lang="de-DE" dirty="0"/>
          </a:p>
        </p:txBody>
      </p:sp>
      <p:pic>
        <p:nvPicPr>
          <p:cNvPr id="11268" name="Picture 4" descr="Flagge Madagaska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407135">
            <a:off x="8431946" y="3652988"/>
            <a:ext cx="3009773" cy="24078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767408" y="548680"/>
            <a:ext cx="10873208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de-DE" sz="4000" b="1" dirty="0"/>
              <a:t>Welcher der folgenden Fußball-WM-Teilnehmer  ist </a:t>
            </a:r>
            <a:r>
              <a:rPr lang="de-DE" sz="4000" b="1" u="sng" dirty="0"/>
              <a:t>nicht</a:t>
            </a:r>
            <a:r>
              <a:rPr lang="de-DE" sz="4000" b="1" dirty="0"/>
              <a:t> französischsprachig?</a:t>
            </a:r>
          </a:p>
          <a:p>
            <a:pPr lvl="0"/>
            <a:endParaRPr lang="de-DE" sz="4000" b="1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Elfenbeinküste</a:t>
            </a:r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3" action="ppaction://hlinksldjump"/>
              </a:rPr>
              <a:t>Ghana</a:t>
            </a:r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4" action="ppaction://hlinksldjump"/>
              </a:rPr>
              <a:t>Kamerun</a:t>
            </a:r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4" action="ppaction://hlinksldjump"/>
              </a:rPr>
              <a:t>Algerien</a:t>
            </a:r>
            <a:endParaRPr lang="de-DE" sz="3600" dirty="0"/>
          </a:p>
          <a:p>
            <a:endParaRPr lang="de-DE" dirty="0"/>
          </a:p>
        </p:txBody>
      </p:sp>
      <p:pic>
        <p:nvPicPr>
          <p:cNvPr id="3" name="Picture 2" descr="Afrika-Karte mit den Ländern in Afrik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78117" y="3435517"/>
            <a:ext cx="2952328" cy="2952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551384" y="548680"/>
            <a:ext cx="11233248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de-DE" sz="4000" b="1" dirty="0"/>
              <a:t>Zum Thema Höflichkeit: Was macht man in Frankreich </a:t>
            </a:r>
            <a:r>
              <a:rPr lang="de-DE" sz="4000" b="1" u="sng" dirty="0"/>
              <a:t>nicht</a:t>
            </a:r>
            <a:r>
              <a:rPr lang="de-DE" sz="4000" b="1" dirty="0"/>
              <a:t>?</a:t>
            </a:r>
          </a:p>
          <a:p>
            <a:pPr lvl="0"/>
            <a:endParaRPr lang="de-DE" sz="4000" b="1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Blumen schenkt man mit dem Papier.</a:t>
            </a:r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Ein Geschenk packt man sofort aus.</a:t>
            </a:r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3" action="ppaction://hlinksldjump"/>
              </a:rPr>
              <a:t>Bei privaten Einladungen kommt man pünktlich. </a:t>
            </a:r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Man begrüßt sich mit Wangenküsschen.</a:t>
            </a:r>
            <a:r>
              <a:rPr lang="de-DE" sz="3600" dirty="0"/>
              <a:t> </a:t>
            </a:r>
          </a:p>
          <a:p>
            <a:endParaRPr lang="de-DE" dirty="0"/>
          </a:p>
        </p:txBody>
      </p:sp>
      <p:pic>
        <p:nvPicPr>
          <p:cNvPr id="3" name="Picture 4" descr="http://upload.wikimedia.org/wikipedia/commons/thumb/c/c3/Flag_of_France.svg/165px-Flag_of_France.sv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234890">
            <a:off x="9482280" y="4664274"/>
            <a:ext cx="1972240" cy="13148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695400" y="548680"/>
            <a:ext cx="10801200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de-DE" sz="4000" b="1" dirty="0"/>
              <a:t>Wie heißt das französischsprachige Nachbarland des beliebten Ferienziels Dominikanische Republik?</a:t>
            </a:r>
          </a:p>
          <a:p>
            <a:pPr lvl="0"/>
            <a:endParaRPr lang="de-DE" sz="4000" b="1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Hawaii</a:t>
            </a:r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Honduras</a:t>
            </a:r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Helgoland</a:t>
            </a:r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3" action="ppaction://hlinksldjump"/>
              </a:rPr>
              <a:t>Haiti</a:t>
            </a:r>
            <a:endParaRPr lang="de-DE" sz="3600" dirty="0"/>
          </a:p>
          <a:p>
            <a:endParaRPr lang="de-DE" dirty="0"/>
          </a:p>
        </p:txBody>
      </p:sp>
      <p:pic>
        <p:nvPicPr>
          <p:cNvPr id="3" name="Picture 18" descr="Flagge Haiti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602791">
            <a:off x="8781404" y="4337743"/>
            <a:ext cx="2549675" cy="15298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839416" y="548681"/>
            <a:ext cx="10729192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de-DE" sz="4000" b="1" dirty="0"/>
              <a:t>Welcher der folgenden Comic-Helden kommt aus Frankreich?</a:t>
            </a:r>
          </a:p>
          <a:p>
            <a:pPr lvl="0"/>
            <a:endParaRPr lang="de-DE" sz="4000" b="1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Batman</a:t>
            </a:r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Heidi</a:t>
            </a:r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3" action="ppaction://hlinksldjump"/>
              </a:rPr>
              <a:t>Astérix</a:t>
            </a:r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Mickey Mouse </a:t>
            </a:r>
            <a:endParaRPr lang="de-DE" sz="3600" dirty="0"/>
          </a:p>
          <a:p>
            <a:endParaRPr lang="de-DE" dirty="0"/>
          </a:p>
        </p:txBody>
      </p:sp>
      <p:pic>
        <p:nvPicPr>
          <p:cNvPr id="3" name="Picture 4" descr="http://upload.wikimedia.org/wikipedia/commons/thumb/c/c3/Flag_of_France.svg/165px-Flag_of_France.sv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234890">
            <a:off x="8718597" y="4175260"/>
            <a:ext cx="2736783" cy="18245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623392" y="548681"/>
            <a:ext cx="1116124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de-DE" sz="4000" b="1" dirty="0"/>
              <a:t>Wie nennen die Belgier die Schlümpfe?</a:t>
            </a:r>
          </a:p>
          <a:p>
            <a:pPr lvl="0"/>
            <a:endParaRPr lang="de-DE" sz="4000" b="1" dirty="0"/>
          </a:p>
          <a:p>
            <a:pPr marL="1430338" indent="-530225">
              <a:buFont typeface="+mj-lt"/>
              <a:buAutoNum type="alphaLcParenR"/>
              <a:tabLst>
                <a:tab pos="1695450" algn="l"/>
              </a:tabLst>
            </a:pPr>
            <a:r>
              <a:rPr lang="de-DE" sz="3600" dirty="0">
                <a:hlinkClick r:id="rId2" action="ppaction://hlinksldjump"/>
              </a:rPr>
              <a:t>Les Schlumpfs</a:t>
            </a:r>
          </a:p>
          <a:p>
            <a:pPr marL="1430338" indent="-530225">
              <a:buFont typeface="+mj-lt"/>
              <a:buAutoNum type="alphaLcParenR"/>
              <a:tabLst>
                <a:tab pos="1695450" algn="l"/>
              </a:tabLst>
            </a:pPr>
            <a:r>
              <a:rPr lang="de-DE" sz="3600" dirty="0">
                <a:hlinkClick r:id="rId2" action="ppaction://hlinksldjump"/>
              </a:rPr>
              <a:t>Les </a:t>
            </a:r>
            <a:r>
              <a:rPr lang="de-DE" sz="3600" dirty="0" err="1">
                <a:hlinkClick r:id="rId2" action="ppaction://hlinksldjump"/>
              </a:rPr>
              <a:t>Socks</a:t>
            </a:r>
            <a:endParaRPr lang="de-DE" sz="3600" dirty="0">
              <a:hlinkClick r:id="rId2" action="ppaction://hlinksldjump"/>
            </a:endParaRPr>
          </a:p>
          <a:p>
            <a:pPr marL="1430338" indent="-530225">
              <a:buFont typeface="+mj-lt"/>
              <a:buAutoNum type="alphaLcParenR"/>
              <a:tabLst>
                <a:tab pos="1695450" algn="l"/>
              </a:tabLst>
            </a:pPr>
            <a:r>
              <a:rPr lang="de-DE" sz="3600" dirty="0">
                <a:hlinkClick r:id="rId2" action="ppaction://hlinksldjump"/>
              </a:rPr>
              <a:t>Les </a:t>
            </a:r>
            <a:r>
              <a:rPr lang="de-DE" sz="3600" dirty="0" err="1">
                <a:hlinkClick r:id="rId2" action="ppaction://hlinksldjump"/>
              </a:rPr>
              <a:t>Schaussettes</a:t>
            </a:r>
            <a:r>
              <a:rPr lang="de-DE" sz="3600" dirty="0">
                <a:hlinkClick r:id="rId2" action="ppaction://hlinksldjump"/>
              </a:rPr>
              <a:t> </a:t>
            </a:r>
            <a:endParaRPr lang="de-DE" sz="3600" dirty="0"/>
          </a:p>
          <a:p>
            <a:pPr marL="1430338" indent="-530225">
              <a:buFont typeface="+mj-lt"/>
              <a:buAutoNum type="alphaLcParenR"/>
              <a:tabLst>
                <a:tab pos="1695450" algn="l"/>
              </a:tabLst>
            </a:pPr>
            <a:r>
              <a:rPr lang="de-DE" sz="3600" dirty="0">
                <a:hlinkClick r:id="rId3" action="ppaction://hlinksldjump"/>
              </a:rPr>
              <a:t>Les </a:t>
            </a:r>
            <a:r>
              <a:rPr lang="de-DE" sz="3600" dirty="0" err="1">
                <a:hlinkClick r:id="rId3" action="ppaction://hlinksldjump"/>
              </a:rPr>
              <a:t>Schtroumpfs</a:t>
            </a:r>
            <a:endParaRPr lang="de-DE" sz="3600" dirty="0"/>
          </a:p>
          <a:p>
            <a:endParaRPr lang="de-DE" dirty="0"/>
          </a:p>
        </p:txBody>
      </p:sp>
      <p:pic>
        <p:nvPicPr>
          <p:cNvPr id="6146" name="Picture 2" descr="http://www.mazi-trendidee.de/ebay/admin/upload/279/Fensterbilder_Schlumpf_Hallo_Schlumpf_einzeln.jpg"/>
          <p:cNvPicPr>
            <a:picLocks noChangeAspect="1" noChangeArrowheads="1"/>
          </p:cNvPicPr>
          <p:nvPr/>
        </p:nvPicPr>
        <p:blipFill>
          <a:blip r:embed="rId4" cstate="print"/>
          <a:srcRect l="14578" t="16035" r="16908" b="15451"/>
          <a:stretch>
            <a:fillRect/>
          </a:stretch>
        </p:blipFill>
        <p:spPr bwMode="auto">
          <a:xfrm>
            <a:off x="8616280" y="3573016"/>
            <a:ext cx="2952328" cy="2952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767408" y="548681"/>
            <a:ext cx="1087320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de-DE" sz="4000" b="1" dirty="0"/>
              <a:t>Wie lautet der französische Name der Schweiz?</a:t>
            </a:r>
          </a:p>
          <a:p>
            <a:pPr lvl="0"/>
            <a:endParaRPr lang="de-DE" sz="4000" b="1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la </a:t>
            </a:r>
            <a:r>
              <a:rPr lang="de-DE" sz="3600" dirty="0" err="1">
                <a:hlinkClick r:id="rId2" action="ppaction://hlinksldjump"/>
              </a:rPr>
              <a:t>Suède</a:t>
            </a:r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3" action="ppaction://hlinksldjump"/>
              </a:rPr>
              <a:t>la Suisse</a:t>
            </a:r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la </a:t>
            </a:r>
            <a:r>
              <a:rPr lang="de-DE" sz="3600" dirty="0" err="1">
                <a:hlinkClick r:id="rId2" action="ppaction://hlinksldjump"/>
              </a:rPr>
              <a:t>Slovénie</a:t>
            </a:r>
            <a:endParaRPr lang="de-DE" sz="3600" dirty="0">
              <a:hlinkClick r:id="rId2" action="ppaction://hlinksldjump"/>
            </a:endParaRPr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la </a:t>
            </a:r>
            <a:r>
              <a:rPr lang="de-DE" sz="3600" dirty="0" err="1">
                <a:hlinkClick r:id="rId2" action="ppaction://hlinksldjump"/>
              </a:rPr>
              <a:t>Slovaquie</a:t>
            </a:r>
            <a:endParaRPr lang="de-DE" sz="3600" dirty="0"/>
          </a:p>
          <a:p>
            <a:endParaRPr lang="de-DE" dirty="0"/>
          </a:p>
        </p:txBody>
      </p:sp>
      <p:pic>
        <p:nvPicPr>
          <p:cNvPr id="3" name="Picture 6" descr="http://www.liberalismus-portal.de/images/flagge_schwei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048692">
            <a:off x="8534560" y="4041529"/>
            <a:ext cx="2595480" cy="19466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767408" y="764705"/>
            <a:ext cx="108012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de-DE" sz="4000" b="1" dirty="0"/>
              <a:t>Was braucht man zum Fußballspielen?</a:t>
            </a:r>
          </a:p>
          <a:p>
            <a:pPr lvl="0"/>
            <a:endParaRPr lang="de-DE" sz="4000" b="1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le ball</a:t>
            </a:r>
            <a:endParaRPr lang="de-DE" sz="3600" dirty="0">
              <a:hlinkClick r:id="rId3" action="ppaction://hlinksldjump"/>
            </a:endParaRPr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le </a:t>
            </a:r>
            <a:r>
              <a:rPr lang="de-DE" sz="3600" dirty="0" err="1">
                <a:hlinkClick r:id="rId2" action="ppaction://hlinksldjump"/>
              </a:rPr>
              <a:t>foot</a:t>
            </a:r>
            <a:endParaRPr lang="de-DE" sz="3600" dirty="0">
              <a:hlinkClick r:id="rId3" action="ppaction://hlinksldjump"/>
            </a:endParaRPr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le ball au </a:t>
            </a:r>
            <a:r>
              <a:rPr lang="de-DE" sz="3600" dirty="0" err="1">
                <a:hlinkClick r:id="rId2" action="ppaction://hlinksldjump"/>
              </a:rPr>
              <a:t>pied</a:t>
            </a:r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4" action="ppaction://hlinksldjump"/>
              </a:rPr>
              <a:t>le </a:t>
            </a:r>
            <a:r>
              <a:rPr lang="de-DE" sz="3600" dirty="0" err="1">
                <a:hlinkClick r:id="rId4" action="ppaction://hlinksldjump"/>
              </a:rPr>
              <a:t>ballon</a:t>
            </a:r>
            <a:endParaRPr lang="de-DE" sz="3600" dirty="0"/>
          </a:p>
          <a:p>
            <a:endParaRPr lang="de-DE" dirty="0"/>
          </a:p>
        </p:txBody>
      </p:sp>
      <p:pic>
        <p:nvPicPr>
          <p:cNvPr id="2050" name="Picture 2" descr="http://img.webme.com/pic/s/stoeckheim-fussball/fussball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03231" y="3645024"/>
            <a:ext cx="2928928" cy="28929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767408" y="548680"/>
            <a:ext cx="11089232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de-DE" sz="4000" b="1" dirty="0"/>
              <a:t>Musik spielt eine wichtige Rolle im Leben vieler Menschen. Welches ist das französische Wort für „Musik“?</a:t>
            </a:r>
          </a:p>
          <a:p>
            <a:pPr marL="742950" indent="-742950"/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2" action="ppaction://hlinksldjump"/>
              </a:rPr>
              <a:t>la </a:t>
            </a:r>
            <a:r>
              <a:rPr lang="de-DE" sz="3600" dirty="0" err="1">
                <a:hlinkClick r:id="rId2" action="ppaction://hlinksldjump"/>
              </a:rPr>
              <a:t>musique</a:t>
            </a:r>
            <a:endParaRPr lang="de-DE" sz="3600" dirty="0"/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3" action="ppaction://hlinksldjump"/>
              </a:rPr>
              <a:t>la </a:t>
            </a:r>
            <a:r>
              <a:rPr lang="de-DE" sz="3600" dirty="0" err="1">
                <a:hlinkClick r:id="rId3" action="ppaction://hlinksldjump"/>
              </a:rPr>
              <a:t>music</a:t>
            </a:r>
            <a:endParaRPr lang="de-DE" sz="3600" dirty="0">
              <a:hlinkClick r:id="rId3" action="ppaction://hlinksldjump"/>
            </a:endParaRPr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3" action="ppaction://hlinksldjump"/>
              </a:rPr>
              <a:t>la </a:t>
            </a:r>
            <a:r>
              <a:rPr lang="de-DE" sz="3600" dirty="0" err="1">
                <a:hlinkClick r:id="rId3" action="ppaction://hlinksldjump"/>
              </a:rPr>
              <a:t>musica</a:t>
            </a:r>
            <a:endParaRPr lang="de-DE" sz="3600" dirty="0">
              <a:hlinkClick r:id="rId3" action="ppaction://hlinksldjump"/>
            </a:endParaRPr>
          </a:p>
          <a:p>
            <a:pPr marL="1430338" indent="-530225">
              <a:buFont typeface="+mj-lt"/>
              <a:buAutoNum type="alphaLcParenR"/>
            </a:pPr>
            <a:r>
              <a:rPr lang="de-DE" sz="3600" dirty="0">
                <a:hlinkClick r:id="rId3" action="ppaction://hlinksldjump"/>
              </a:rPr>
              <a:t>la </a:t>
            </a:r>
            <a:r>
              <a:rPr lang="de-DE" sz="3600" dirty="0" err="1">
                <a:hlinkClick r:id="rId3" action="ppaction://hlinksldjump"/>
              </a:rPr>
              <a:t>musice</a:t>
            </a:r>
            <a:r>
              <a:rPr lang="de-DE" sz="3600" dirty="0">
                <a:hlinkClick r:id="rId3" action="ppaction://hlinksldjump"/>
              </a:rPr>
              <a:t> </a:t>
            </a:r>
            <a:endParaRPr lang="de-DE" sz="3600" dirty="0"/>
          </a:p>
          <a:p>
            <a:endParaRPr lang="de-DE" dirty="0"/>
          </a:p>
        </p:txBody>
      </p:sp>
      <p:sp>
        <p:nvSpPr>
          <p:cNvPr id="1026" name="AutoShape 2" descr="Bildergebnis für fußball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1028" name="Picture 4" descr="http://img.src.ca/2012/12/22/635x357/121222_cf4eh_notes_musique_edito_sn6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40216" y="4242521"/>
            <a:ext cx="3672408" cy="20646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81200" y="836713"/>
            <a:ext cx="8229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3600" b="1" dirty="0"/>
              <a:t>Das ist leider die falsche Antwort.</a:t>
            </a:r>
          </a:p>
        </p:txBody>
      </p:sp>
      <p:pic>
        <p:nvPicPr>
          <p:cNvPr id="18434" name="Picture 2" descr="http://www.etikettenstar.de/images/P/es-smi-00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95800" y="2060848"/>
            <a:ext cx="3384376" cy="3384376"/>
          </a:xfrm>
          <a:prstGeom prst="rect">
            <a:avLst/>
          </a:prstGeom>
          <a:noFill/>
        </p:spPr>
      </p:pic>
      <p:sp>
        <p:nvSpPr>
          <p:cNvPr id="5" name="Textfeld 4"/>
          <p:cNvSpPr txBox="1"/>
          <p:nvPr/>
        </p:nvSpPr>
        <p:spPr>
          <a:xfrm>
            <a:off x="6096000" y="6021288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/>
              <a:t>Versuch‘s nochmal.</a:t>
            </a:r>
          </a:p>
        </p:txBody>
      </p:sp>
      <p:sp>
        <p:nvSpPr>
          <p:cNvPr id="6" name="Pfeil nach rechts 5">
            <a:hlinkClick r:id="rId3" action="ppaction://hlinksldjump"/>
          </p:cNvPr>
          <p:cNvSpPr/>
          <p:nvPr/>
        </p:nvSpPr>
        <p:spPr>
          <a:xfrm>
            <a:off x="9192344" y="5949280"/>
            <a:ext cx="1152128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6023992" y="3933056"/>
            <a:ext cx="304800" cy="304800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81200" y="836713"/>
            <a:ext cx="8229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3600" b="1" dirty="0"/>
              <a:t>Deine Antwort ist richtig!</a:t>
            </a:r>
          </a:p>
        </p:txBody>
      </p:sp>
      <p:pic>
        <p:nvPicPr>
          <p:cNvPr id="20482" name="Picture 2" descr="http://www.ndr.de/nachrichten/schleswig-holstein/smiley105_v-contentgross.jpg"/>
          <p:cNvPicPr>
            <a:picLocks noChangeAspect="1" noChangeArrowheads="1"/>
          </p:cNvPicPr>
          <p:nvPr/>
        </p:nvPicPr>
        <p:blipFill>
          <a:blip r:embed="rId4" cstate="print"/>
          <a:srcRect l="19964" r="20142"/>
          <a:stretch>
            <a:fillRect/>
          </a:stretch>
        </p:blipFill>
        <p:spPr bwMode="auto">
          <a:xfrm>
            <a:off x="4439816" y="2708921"/>
            <a:ext cx="3240360" cy="3048001"/>
          </a:xfrm>
          <a:prstGeom prst="rect">
            <a:avLst/>
          </a:prstGeom>
          <a:noFill/>
        </p:spPr>
      </p:pic>
      <p:sp>
        <p:nvSpPr>
          <p:cNvPr id="6" name="Pfeil nach rechts 5">
            <a:hlinkClick r:id="rId5" action="ppaction://hlinksldjump"/>
          </p:cNvPr>
          <p:cNvSpPr/>
          <p:nvPr/>
        </p:nvSpPr>
        <p:spPr>
          <a:xfrm>
            <a:off x="8544272" y="5805264"/>
            <a:ext cx="158417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6023992" y="3933056"/>
            <a:ext cx="304800" cy="304800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81200" y="836713"/>
            <a:ext cx="8229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3600" b="1" dirty="0"/>
              <a:t>Deine Antwort ist richtig!</a:t>
            </a:r>
          </a:p>
        </p:txBody>
      </p:sp>
      <p:pic>
        <p:nvPicPr>
          <p:cNvPr id="20482" name="Picture 2" descr="http://www.ndr.de/nachrichten/schleswig-holstein/smiley105_v-contentgross.jpg"/>
          <p:cNvPicPr>
            <a:picLocks noChangeAspect="1" noChangeArrowheads="1"/>
          </p:cNvPicPr>
          <p:nvPr/>
        </p:nvPicPr>
        <p:blipFill>
          <a:blip r:embed="rId4" cstate="print"/>
          <a:srcRect l="19964" r="20142"/>
          <a:stretch>
            <a:fillRect/>
          </a:stretch>
        </p:blipFill>
        <p:spPr bwMode="auto">
          <a:xfrm>
            <a:off x="4439816" y="2708921"/>
            <a:ext cx="3240360" cy="3048001"/>
          </a:xfrm>
          <a:prstGeom prst="rect">
            <a:avLst/>
          </a:prstGeom>
          <a:noFill/>
        </p:spPr>
      </p:pic>
      <p:sp>
        <p:nvSpPr>
          <p:cNvPr id="6" name="Pfeil nach rechts 5">
            <a:hlinkClick r:id="rId5" action="ppaction://hlinksldjump"/>
          </p:cNvPr>
          <p:cNvSpPr/>
          <p:nvPr/>
        </p:nvSpPr>
        <p:spPr>
          <a:xfrm>
            <a:off x="8544272" y="5805264"/>
            <a:ext cx="158417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6023992" y="3933056"/>
            <a:ext cx="304800" cy="304800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81200" y="836713"/>
            <a:ext cx="8229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3600" b="1" dirty="0"/>
              <a:t>Deine Antwort ist richtig!</a:t>
            </a:r>
          </a:p>
        </p:txBody>
      </p:sp>
      <p:pic>
        <p:nvPicPr>
          <p:cNvPr id="20482" name="Picture 2" descr="http://www.ndr.de/nachrichten/schleswig-holstein/smiley105_v-contentgross.jpg"/>
          <p:cNvPicPr>
            <a:picLocks noChangeAspect="1" noChangeArrowheads="1"/>
          </p:cNvPicPr>
          <p:nvPr/>
        </p:nvPicPr>
        <p:blipFill>
          <a:blip r:embed="rId4" cstate="print"/>
          <a:srcRect l="19964" r="20142"/>
          <a:stretch>
            <a:fillRect/>
          </a:stretch>
        </p:blipFill>
        <p:spPr bwMode="auto">
          <a:xfrm>
            <a:off x="4439816" y="2708921"/>
            <a:ext cx="3240360" cy="3048001"/>
          </a:xfrm>
          <a:prstGeom prst="rect">
            <a:avLst/>
          </a:prstGeom>
          <a:noFill/>
        </p:spPr>
      </p:pic>
      <p:sp>
        <p:nvSpPr>
          <p:cNvPr id="6" name="Pfeil nach rechts 5">
            <a:hlinkClick r:id="rId5" action="ppaction://hlinksldjump"/>
          </p:cNvPr>
          <p:cNvSpPr/>
          <p:nvPr/>
        </p:nvSpPr>
        <p:spPr>
          <a:xfrm>
            <a:off x="8544272" y="5805264"/>
            <a:ext cx="158417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6023992" y="3933056"/>
            <a:ext cx="304800" cy="304800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81200" y="836713"/>
            <a:ext cx="8229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3600" b="1" dirty="0"/>
              <a:t>Deine Antwort ist richtig!</a:t>
            </a:r>
          </a:p>
        </p:txBody>
      </p:sp>
      <p:pic>
        <p:nvPicPr>
          <p:cNvPr id="20482" name="Picture 2" descr="http://www.ndr.de/nachrichten/schleswig-holstein/smiley105_v-contentgross.jpg"/>
          <p:cNvPicPr>
            <a:picLocks noChangeAspect="1" noChangeArrowheads="1"/>
          </p:cNvPicPr>
          <p:nvPr/>
        </p:nvPicPr>
        <p:blipFill>
          <a:blip r:embed="rId4" cstate="print"/>
          <a:srcRect l="19964" r="20142"/>
          <a:stretch>
            <a:fillRect/>
          </a:stretch>
        </p:blipFill>
        <p:spPr bwMode="auto">
          <a:xfrm>
            <a:off x="4439816" y="2708921"/>
            <a:ext cx="3240360" cy="3048001"/>
          </a:xfrm>
          <a:prstGeom prst="rect">
            <a:avLst/>
          </a:prstGeom>
          <a:noFill/>
        </p:spPr>
      </p:pic>
      <p:sp>
        <p:nvSpPr>
          <p:cNvPr id="6" name="Pfeil nach rechts 5">
            <a:hlinkClick r:id="rId5" action="ppaction://hlinksldjump"/>
          </p:cNvPr>
          <p:cNvSpPr/>
          <p:nvPr/>
        </p:nvSpPr>
        <p:spPr>
          <a:xfrm>
            <a:off x="8544272" y="5805264"/>
            <a:ext cx="158417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6023992" y="3933056"/>
            <a:ext cx="304800" cy="304800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81200" y="836713"/>
            <a:ext cx="8229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3600" b="1" dirty="0"/>
              <a:t>Deine Antwort ist richtig!</a:t>
            </a:r>
          </a:p>
        </p:txBody>
      </p:sp>
      <p:pic>
        <p:nvPicPr>
          <p:cNvPr id="20482" name="Picture 2" descr="http://www.ndr.de/nachrichten/schleswig-holstein/smiley105_v-contentgross.jpg"/>
          <p:cNvPicPr>
            <a:picLocks noChangeAspect="1" noChangeArrowheads="1"/>
          </p:cNvPicPr>
          <p:nvPr/>
        </p:nvPicPr>
        <p:blipFill>
          <a:blip r:embed="rId4" cstate="print"/>
          <a:srcRect l="19964" r="20142"/>
          <a:stretch>
            <a:fillRect/>
          </a:stretch>
        </p:blipFill>
        <p:spPr bwMode="auto">
          <a:xfrm>
            <a:off x="4439816" y="2708921"/>
            <a:ext cx="3240360" cy="3048001"/>
          </a:xfrm>
          <a:prstGeom prst="rect">
            <a:avLst/>
          </a:prstGeom>
          <a:noFill/>
        </p:spPr>
      </p:pic>
      <p:sp>
        <p:nvSpPr>
          <p:cNvPr id="6" name="Pfeil nach rechts 5">
            <a:hlinkClick r:id="rId5" action="ppaction://hlinksldjump"/>
          </p:cNvPr>
          <p:cNvSpPr/>
          <p:nvPr/>
        </p:nvSpPr>
        <p:spPr>
          <a:xfrm>
            <a:off x="8544272" y="5805264"/>
            <a:ext cx="158417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6023992" y="3933056"/>
            <a:ext cx="304800" cy="304800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81200" y="836713"/>
            <a:ext cx="8229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3600" b="1" dirty="0"/>
              <a:t>Deine Antwort ist richtig!</a:t>
            </a:r>
          </a:p>
        </p:txBody>
      </p:sp>
      <p:pic>
        <p:nvPicPr>
          <p:cNvPr id="20482" name="Picture 2" descr="http://www.ndr.de/nachrichten/schleswig-holstein/smiley105_v-contentgross.jpg"/>
          <p:cNvPicPr>
            <a:picLocks noChangeAspect="1" noChangeArrowheads="1"/>
          </p:cNvPicPr>
          <p:nvPr/>
        </p:nvPicPr>
        <p:blipFill>
          <a:blip r:embed="rId4" cstate="print"/>
          <a:srcRect l="19964" r="20142"/>
          <a:stretch>
            <a:fillRect/>
          </a:stretch>
        </p:blipFill>
        <p:spPr bwMode="auto">
          <a:xfrm>
            <a:off x="4439816" y="2708921"/>
            <a:ext cx="3240360" cy="3048001"/>
          </a:xfrm>
          <a:prstGeom prst="rect">
            <a:avLst/>
          </a:prstGeom>
          <a:noFill/>
        </p:spPr>
      </p:pic>
      <p:sp>
        <p:nvSpPr>
          <p:cNvPr id="6" name="Pfeil nach rechts 5">
            <a:hlinkClick r:id="rId5" action="ppaction://hlinksldjump"/>
          </p:cNvPr>
          <p:cNvSpPr/>
          <p:nvPr/>
        </p:nvSpPr>
        <p:spPr>
          <a:xfrm>
            <a:off x="8544272" y="5805264"/>
            <a:ext cx="158417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6023992" y="3933056"/>
            <a:ext cx="304800" cy="304800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81200" y="836713"/>
            <a:ext cx="8229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3600" b="1" dirty="0"/>
              <a:t>Deine Antwort ist richtig!</a:t>
            </a:r>
          </a:p>
        </p:txBody>
      </p:sp>
      <p:pic>
        <p:nvPicPr>
          <p:cNvPr id="20482" name="Picture 2" descr="http://www.ndr.de/nachrichten/schleswig-holstein/smiley105_v-contentgross.jpg"/>
          <p:cNvPicPr>
            <a:picLocks noChangeAspect="1" noChangeArrowheads="1"/>
          </p:cNvPicPr>
          <p:nvPr/>
        </p:nvPicPr>
        <p:blipFill>
          <a:blip r:embed="rId4" cstate="print"/>
          <a:srcRect l="19964" r="20142"/>
          <a:stretch>
            <a:fillRect/>
          </a:stretch>
        </p:blipFill>
        <p:spPr bwMode="auto">
          <a:xfrm>
            <a:off x="4439816" y="2708921"/>
            <a:ext cx="3240360" cy="3048001"/>
          </a:xfrm>
          <a:prstGeom prst="rect">
            <a:avLst/>
          </a:prstGeom>
          <a:noFill/>
        </p:spPr>
      </p:pic>
      <p:sp>
        <p:nvSpPr>
          <p:cNvPr id="6" name="Pfeil nach rechts 5">
            <a:hlinkClick r:id="rId5" action="ppaction://hlinksldjump"/>
          </p:cNvPr>
          <p:cNvSpPr/>
          <p:nvPr/>
        </p:nvSpPr>
        <p:spPr>
          <a:xfrm>
            <a:off x="8544272" y="5805264"/>
            <a:ext cx="158417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6023992" y="3933056"/>
            <a:ext cx="304800" cy="304800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81200" y="836713"/>
            <a:ext cx="8229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3600" b="1" dirty="0"/>
              <a:t>Deine Antwort ist richtig!</a:t>
            </a:r>
          </a:p>
        </p:txBody>
      </p:sp>
      <p:pic>
        <p:nvPicPr>
          <p:cNvPr id="20482" name="Picture 2" descr="http://www.ndr.de/nachrichten/schleswig-holstein/smiley105_v-contentgross.jpg"/>
          <p:cNvPicPr>
            <a:picLocks noChangeAspect="1" noChangeArrowheads="1"/>
          </p:cNvPicPr>
          <p:nvPr/>
        </p:nvPicPr>
        <p:blipFill>
          <a:blip r:embed="rId4" cstate="print"/>
          <a:srcRect l="19964" r="20142"/>
          <a:stretch>
            <a:fillRect/>
          </a:stretch>
        </p:blipFill>
        <p:spPr bwMode="auto">
          <a:xfrm>
            <a:off x="4439816" y="2708921"/>
            <a:ext cx="3240360" cy="3048001"/>
          </a:xfrm>
          <a:prstGeom prst="rect">
            <a:avLst/>
          </a:prstGeom>
          <a:noFill/>
        </p:spPr>
      </p:pic>
      <p:sp>
        <p:nvSpPr>
          <p:cNvPr id="6" name="Pfeil nach rechts 5">
            <a:hlinkClick r:id="rId5" action="ppaction://hlinksldjump"/>
          </p:cNvPr>
          <p:cNvSpPr/>
          <p:nvPr/>
        </p:nvSpPr>
        <p:spPr>
          <a:xfrm>
            <a:off x="8544272" y="5805264"/>
            <a:ext cx="158417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6023992" y="3933056"/>
            <a:ext cx="304800" cy="304800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81200" y="836713"/>
            <a:ext cx="8229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3600" b="1" dirty="0"/>
              <a:t>Deine Antwort ist richtig!</a:t>
            </a:r>
          </a:p>
        </p:txBody>
      </p:sp>
      <p:pic>
        <p:nvPicPr>
          <p:cNvPr id="20482" name="Picture 2" descr="http://www.ndr.de/nachrichten/schleswig-holstein/smiley105_v-contentgross.jpg"/>
          <p:cNvPicPr>
            <a:picLocks noChangeAspect="1" noChangeArrowheads="1"/>
          </p:cNvPicPr>
          <p:nvPr/>
        </p:nvPicPr>
        <p:blipFill>
          <a:blip r:embed="rId4" cstate="print"/>
          <a:srcRect l="19964" r="20142"/>
          <a:stretch>
            <a:fillRect/>
          </a:stretch>
        </p:blipFill>
        <p:spPr bwMode="auto">
          <a:xfrm>
            <a:off x="4439816" y="2708921"/>
            <a:ext cx="3240360" cy="3048001"/>
          </a:xfrm>
          <a:prstGeom prst="rect">
            <a:avLst/>
          </a:prstGeom>
          <a:noFill/>
        </p:spPr>
      </p:pic>
      <p:sp>
        <p:nvSpPr>
          <p:cNvPr id="6" name="Pfeil nach rechts 5">
            <a:hlinkClick r:id="rId5" action="ppaction://hlinksldjump"/>
          </p:cNvPr>
          <p:cNvSpPr/>
          <p:nvPr/>
        </p:nvSpPr>
        <p:spPr>
          <a:xfrm>
            <a:off x="8544272" y="5805264"/>
            <a:ext cx="158417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6023992" y="3933056"/>
            <a:ext cx="304800" cy="304800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81200" y="836713"/>
            <a:ext cx="8229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3600" b="1" dirty="0"/>
              <a:t>Deine Antwort ist richtig!</a:t>
            </a:r>
          </a:p>
        </p:txBody>
      </p:sp>
      <p:pic>
        <p:nvPicPr>
          <p:cNvPr id="20482" name="Picture 2" descr="http://www.ndr.de/nachrichten/schleswig-holstein/smiley105_v-contentgross.jpg"/>
          <p:cNvPicPr>
            <a:picLocks noChangeAspect="1" noChangeArrowheads="1"/>
          </p:cNvPicPr>
          <p:nvPr/>
        </p:nvPicPr>
        <p:blipFill>
          <a:blip r:embed="rId4" cstate="print"/>
          <a:srcRect l="19964" r="20142"/>
          <a:stretch>
            <a:fillRect/>
          </a:stretch>
        </p:blipFill>
        <p:spPr bwMode="auto">
          <a:xfrm>
            <a:off x="4439816" y="2708921"/>
            <a:ext cx="3240360" cy="3048001"/>
          </a:xfrm>
          <a:prstGeom prst="rect">
            <a:avLst/>
          </a:prstGeom>
          <a:noFill/>
        </p:spPr>
      </p:pic>
      <p:sp>
        <p:nvSpPr>
          <p:cNvPr id="6" name="Pfeil nach rechts 5">
            <a:hlinkClick r:id="rId5" action="ppaction://hlinksldjump"/>
          </p:cNvPr>
          <p:cNvSpPr/>
          <p:nvPr/>
        </p:nvSpPr>
        <p:spPr>
          <a:xfrm>
            <a:off x="8544272" y="5805264"/>
            <a:ext cx="158417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6023992" y="3933056"/>
            <a:ext cx="304800" cy="304800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81200" y="836713"/>
            <a:ext cx="8229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3600" b="1" dirty="0"/>
              <a:t>Deine Antwort ist richtig!</a:t>
            </a:r>
          </a:p>
        </p:txBody>
      </p:sp>
      <p:pic>
        <p:nvPicPr>
          <p:cNvPr id="20482" name="Picture 2" descr="http://www.ndr.de/nachrichten/schleswig-holstein/smiley105_v-contentgross.jpg"/>
          <p:cNvPicPr>
            <a:picLocks noChangeAspect="1" noChangeArrowheads="1"/>
          </p:cNvPicPr>
          <p:nvPr/>
        </p:nvPicPr>
        <p:blipFill>
          <a:blip r:embed="rId4" cstate="print"/>
          <a:srcRect l="19964" r="20142"/>
          <a:stretch>
            <a:fillRect/>
          </a:stretch>
        </p:blipFill>
        <p:spPr bwMode="auto">
          <a:xfrm>
            <a:off x="4439816" y="2708921"/>
            <a:ext cx="3240360" cy="3048001"/>
          </a:xfrm>
          <a:prstGeom prst="rect">
            <a:avLst/>
          </a:prstGeom>
          <a:noFill/>
        </p:spPr>
      </p:pic>
      <p:sp>
        <p:nvSpPr>
          <p:cNvPr id="6" name="Pfeil nach rechts 5">
            <a:hlinkClick r:id="rId5" action="ppaction://hlinksldjump"/>
          </p:cNvPr>
          <p:cNvSpPr/>
          <p:nvPr/>
        </p:nvSpPr>
        <p:spPr>
          <a:xfrm>
            <a:off x="8544272" y="5805264"/>
            <a:ext cx="158417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6023992" y="3933056"/>
            <a:ext cx="304800" cy="304800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81200" y="836713"/>
            <a:ext cx="8229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3600" b="1" dirty="0"/>
              <a:t>Deine Antwort ist richtig!</a:t>
            </a:r>
          </a:p>
        </p:txBody>
      </p:sp>
      <p:pic>
        <p:nvPicPr>
          <p:cNvPr id="20482" name="Picture 2" descr="http://www.ndr.de/nachrichten/schleswig-holstein/smiley105_v-contentgross.jpg"/>
          <p:cNvPicPr>
            <a:picLocks noChangeAspect="1" noChangeArrowheads="1"/>
          </p:cNvPicPr>
          <p:nvPr/>
        </p:nvPicPr>
        <p:blipFill>
          <a:blip r:embed="rId4" cstate="print"/>
          <a:srcRect l="19964" r="20142"/>
          <a:stretch>
            <a:fillRect/>
          </a:stretch>
        </p:blipFill>
        <p:spPr bwMode="auto">
          <a:xfrm>
            <a:off x="4439816" y="2708921"/>
            <a:ext cx="3240360" cy="3048001"/>
          </a:xfrm>
          <a:prstGeom prst="rect">
            <a:avLst/>
          </a:prstGeom>
          <a:noFill/>
        </p:spPr>
      </p:pic>
      <p:sp>
        <p:nvSpPr>
          <p:cNvPr id="6" name="Pfeil nach rechts 5">
            <a:hlinkClick r:id="rId5" action="ppaction://hlinksldjump"/>
          </p:cNvPr>
          <p:cNvSpPr/>
          <p:nvPr/>
        </p:nvSpPr>
        <p:spPr>
          <a:xfrm>
            <a:off x="8544272" y="5805264"/>
            <a:ext cx="158417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6023992" y="3933056"/>
            <a:ext cx="304800" cy="304800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81200" y="836713"/>
            <a:ext cx="8229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3600" b="1" dirty="0"/>
              <a:t>Deine Antwort ist richtig!</a:t>
            </a:r>
          </a:p>
        </p:txBody>
      </p:sp>
      <p:pic>
        <p:nvPicPr>
          <p:cNvPr id="20482" name="Picture 2" descr="http://www.ndr.de/nachrichten/schleswig-holstein/smiley105_v-contentgross.jpg"/>
          <p:cNvPicPr>
            <a:picLocks noChangeAspect="1" noChangeArrowheads="1"/>
          </p:cNvPicPr>
          <p:nvPr/>
        </p:nvPicPr>
        <p:blipFill>
          <a:blip r:embed="rId4" cstate="print"/>
          <a:srcRect l="19964" r="20142"/>
          <a:stretch>
            <a:fillRect/>
          </a:stretch>
        </p:blipFill>
        <p:spPr bwMode="auto">
          <a:xfrm>
            <a:off x="4439816" y="2708921"/>
            <a:ext cx="3240360" cy="3048001"/>
          </a:xfrm>
          <a:prstGeom prst="rect">
            <a:avLst/>
          </a:prstGeom>
          <a:noFill/>
        </p:spPr>
      </p:pic>
      <p:sp>
        <p:nvSpPr>
          <p:cNvPr id="6" name="Pfeil nach rechts 5">
            <a:hlinkClick r:id="rId5" action="ppaction://hlinksldjump"/>
          </p:cNvPr>
          <p:cNvSpPr/>
          <p:nvPr/>
        </p:nvSpPr>
        <p:spPr>
          <a:xfrm>
            <a:off x="8544272" y="5805264"/>
            <a:ext cx="158417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6023992" y="3933056"/>
            <a:ext cx="304800" cy="304800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81200" y="836713"/>
            <a:ext cx="8229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3600" b="1" dirty="0"/>
              <a:t>Deine Antwort ist richtig!</a:t>
            </a:r>
          </a:p>
        </p:txBody>
      </p:sp>
      <p:pic>
        <p:nvPicPr>
          <p:cNvPr id="20482" name="Picture 2" descr="http://www.ndr.de/nachrichten/schleswig-holstein/smiley105_v-contentgross.jpg"/>
          <p:cNvPicPr>
            <a:picLocks noChangeAspect="1" noChangeArrowheads="1"/>
          </p:cNvPicPr>
          <p:nvPr/>
        </p:nvPicPr>
        <p:blipFill>
          <a:blip r:embed="rId4" cstate="print"/>
          <a:srcRect l="19964" r="20142"/>
          <a:stretch>
            <a:fillRect/>
          </a:stretch>
        </p:blipFill>
        <p:spPr bwMode="auto">
          <a:xfrm>
            <a:off x="4439816" y="2708921"/>
            <a:ext cx="3240360" cy="3048001"/>
          </a:xfrm>
          <a:prstGeom prst="rect">
            <a:avLst/>
          </a:prstGeom>
          <a:noFill/>
        </p:spPr>
      </p:pic>
      <p:sp>
        <p:nvSpPr>
          <p:cNvPr id="6" name="Pfeil nach rechts 5">
            <a:hlinkClick r:id="rId5" action="ppaction://hlinksldjump"/>
          </p:cNvPr>
          <p:cNvSpPr/>
          <p:nvPr/>
        </p:nvSpPr>
        <p:spPr>
          <a:xfrm>
            <a:off x="8544272" y="5805264"/>
            <a:ext cx="158417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6023992" y="3933056"/>
            <a:ext cx="304800" cy="304800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81200" y="836713"/>
            <a:ext cx="8229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3600" b="1" dirty="0"/>
              <a:t>Deine Antwort ist richtig!</a:t>
            </a:r>
          </a:p>
        </p:txBody>
      </p:sp>
      <p:pic>
        <p:nvPicPr>
          <p:cNvPr id="20482" name="Picture 2" descr="http://www.ndr.de/nachrichten/schleswig-holstein/smiley105_v-contentgross.jpg"/>
          <p:cNvPicPr>
            <a:picLocks noChangeAspect="1" noChangeArrowheads="1"/>
          </p:cNvPicPr>
          <p:nvPr/>
        </p:nvPicPr>
        <p:blipFill>
          <a:blip r:embed="rId4" cstate="print"/>
          <a:srcRect l="19964" r="20142"/>
          <a:stretch>
            <a:fillRect/>
          </a:stretch>
        </p:blipFill>
        <p:spPr bwMode="auto">
          <a:xfrm>
            <a:off x="4439816" y="2708921"/>
            <a:ext cx="3240360" cy="3048001"/>
          </a:xfrm>
          <a:prstGeom prst="rect">
            <a:avLst/>
          </a:prstGeom>
          <a:noFill/>
        </p:spPr>
      </p:pic>
      <p:sp>
        <p:nvSpPr>
          <p:cNvPr id="6" name="Pfeil nach rechts 5">
            <a:hlinkClick r:id="rId5" action="ppaction://hlinksldjump"/>
          </p:cNvPr>
          <p:cNvSpPr/>
          <p:nvPr/>
        </p:nvSpPr>
        <p:spPr>
          <a:xfrm>
            <a:off x="8544272" y="5805264"/>
            <a:ext cx="158417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6023992" y="3933056"/>
            <a:ext cx="304800" cy="304800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81200" y="836713"/>
            <a:ext cx="8229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3600" b="1" dirty="0"/>
              <a:t>Deine Antwort ist richtig!</a:t>
            </a:r>
          </a:p>
        </p:txBody>
      </p:sp>
      <p:pic>
        <p:nvPicPr>
          <p:cNvPr id="20482" name="Picture 2" descr="http://www.ndr.de/nachrichten/schleswig-holstein/smiley105_v-contentgross.jpg"/>
          <p:cNvPicPr>
            <a:picLocks noChangeAspect="1" noChangeArrowheads="1"/>
          </p:cNvPicPr>
          <p:nvPr/>
        </p:nvPicPr>
        <p:blipFill>
          <a:blip r:embed="rId4" cstate="print"/>
          <a:srcRect l="19964" r="20142"/>
          <a:stretch>
            <a:fillRect/>
          </a:stretch>
        </p:blipFill>
        <p:spPr bwMode="auto">
          <a:xfrm>
            <a:off x="4439816" y="2708921"/>
            <a:ext cx="3240360" cy="3048001"/>
          </a:xfrm>
          <a:prstGeom prst="rect">
            <a:avLst/>
          </a:prstGeom>
          <a:noFill/>
        </p:spPr>
      </p:pic>
      <p:sp>
        <p:nvSpPr>
          <p:cNvPr id="6" name="Pfeil nach rechts 5">
            <a:hlinkClick r:id="rId5" action="ppaction://hlinksldjump"/>
          </p:cNvPr>
          <p:cNvSpPr/>
          <p:nvPr/>
        </p:nvSpPr>
        <p:spPr>
          <a:xfrm>
            <a:off x="8544272" y="5805264"/>
            <a:ext cx="158417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6023992" y="3933056"/>
            <a:ext cx="304800" cy="304800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81200" y="836713"/>
            <a:ext cx="8229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3600" b="1" dirty="0"/>
              <a:t>Deine Antwort ist richtig!</a:t>
            </a:r>
          </a:p>
        </p:txBody>
      </p:sp>
      <p:pic>
        <p:nvPicPr>
          <p:cNvPr id="20482" name="Picture 2" descr="http://www.ndr.de/nachrichten/schleswig-holstein/smiley105_v-contentgross.jpg"/>
          <p:cNvPicPr>
            <a:picLocks noChangeAspect="1" noChangeArrowheads="1"/>
          </p:cNvPicPr>
          <p:nvPr/>
        </p:nvPicPr>
        <p:blipFill>
          <a:blip r:embed="rId4" cstate="print"/>
          <a:srcRect l="19964" r="20142"/>
          <a:stretch>
            <a:fillRect/>
          </a:stretch>
        </p:blipFill>
        <p:spPr bwMode="auto">
          <a:xfrm>
            <a:off x="4439816" y="2708921"/>
            <a:ext cx="3240360" cy="3048001"/>
          </a:xfrm>
          <a:prstGeom prst="rect">
            <a:avLst/>
          </a:prstGeom>
          <a:noFill/>
        </p:spPr>
      </p:pic>
      <p:sp>
        <p:nvSpPr>
          <p:cNvPr id="6" name="Pfeil nach rechts 5">
            <a:hlinkClick r:id="rId5" action="ppaction://hlinksldjump"/>
          </p:cNvPr>
          <p:cNvSpPr/>
          <p:nvPr/>
        </p:nvSpPr>
        <p:spPr>
          <a:xfrm>
            <a:off x="8544272" y="5805264"/>
            <a:ext cx="158417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6023992" y="3933056"/>
            <a:ext cx="304800" cy="304800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81200" y="836713"/>
            <a:ext cx="8229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3600" b="1" dirty="0"/>
              <a:t>Deine Antwort ist richtig!</a:t>
            </a:r>
          </a:p>
        </p:txBody>
      </p:sp>
      <p:pic>
        <p:nvPicPr>
          <p:cNvPr id="20482" name="Picture 2" descr="http://www.ndr.de/nachrichten/schleswig-holstein/smiley105_v-contentgross.jpg"/>
          <p:cNvPicPr>
            <a:picLocks noChangeAspect="1" noChangeArrowheads="1"/>
          </p:cNvPicPr>
          <p:nvPr/>
        </p:nvPicPr>
        <p:blipFill>
          <a:blip r:embed="rId4" cstate="print"/>
          <a:srcRect l="19964" r="20142"/>
          <a:stretch>
            <a:fillRect/>
          </a:stretch>
        </p:blipFill>
        <p:spPr bwMode="auto">
          <a:xfrm>
            <a:off x="4439816" y="2708921"/>
            <a:ext cx="3240360" cy="3048001"/>
          </a:xfrm>
          <a:prstGeom prst="rect">
            <a:avLst/>
          </a:prstGeom>
          <a:noFill/>
        </p:spPr>
      </p:pic>
      <p:sp>
        <p:nvSpPr>
          <p:cNvPr id="6" name="Pfeil nach rechts 5">
            <a:hlinkClick r:id="rId5" action="ppaction://hlinksldjump"/>
          </p:cNvPr>
          <p:cNvSpPr/>
          <p:nvPr/>
        </p:nvSpPr>
        <p:spPr>
          <a:xfrm>
            <a:off x="8544272" y="5805264"/>
            <a:ext cx="158417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6023992" y="3933056"/>
            <a:ext cx="304800" cy="304800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81200" y="836713"/>
            <a:ext cx="8229600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3600" b="1" dirty="0"/>
              <a:t>Deine Antwort ist richtig!</a:t>
            </a:r>
          </a:p>
        </p:txBody>
      </p:sp>
      <p:pic>
        <p:nvPicPr>
          <p:cNvPr id="20482" name="Picture 2" descr="http://www.ndr.de/nachrichten/schleswig-holstein/smiley105_v-contentgross.jpg"/>
          <p:cNvPicPr>
            <a:picLocks noChangeAspect="1" noChangeArrowheads="1"/>
          </p:cNvPicPr>
          <p:nvPr/>
        </p:nvPicPr>
        <p:blipFill>
          <a:blip r:embed="rId4" cstate="print"/>
          <a:srcRect l="19964" r="20142"/>
          <a:stretch>
            <a:fillRect/>
          </a:stretch>
        </p:blipFill>
        <p:spPr bwMode="auto">
          <a:xfrm>
            <a:off x="4439816" y="2708921"/>
            <a:ext cx="3240360" cy="3048001"/>
          </a:xfrm>
          <a:prstGeom prst="rect">
            <a:avLst/>
          </a:prstGeom>
          <a:noFill/>
        </p:spPr>
      </p:pic>
      <p:sp>
        <p:nvSpPr>
          <p:cNvPr id="6" name="Pfeil nach rechts 5">
            <a:hlinkClick r:id="rId5" action="ppaction://hlinksldjump"/>
          </p:cNvPr>
          <p:cNvSpPr/>
          <p:nvPr/>
        </p:nvSpPr>
        <p:spPr>
          <a:xfrm>
            <a:off x="8544272" y="5805264"/>
            <a:ext cx="1584176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asis">
  <a:themeElements>
    <a:clrScheme name="Blau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63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446C221D-F63F-4DD8-B509-CFE168687BF2}"/>
    </a:ext>
  </a:extLst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0</TotalTime>
  <Words>599</Words>
  <Application>Microsoft Office PowerPoint</Application>
  <PresentationFormat>Breitbild</PresentationFormat>
  <Paragraphs>133</Paragraphs>
  <Slides>40</Slides>
  <Notes>0</Notes>
  <HiddenSlides>0</HiddenSlides>
  <MMClips>19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40</vt:i4>
      </vt:variant>
    </vt:vector>
  </HeadingPairs>
  <TitlesOfParts>
    <vt:vector size="43" baseType="lpstr">
      <vt:lpstr>Calibri</vt:lpstr>
      <vt:lpstr>Corbel</vt:lpstr>
      <vt:lpstr>Basis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Jana Wolf</dc:creator>
  <cp:lastModifiedBy>Jana Wolf</cp:lastModifiedBy>
  <cp:revision>27</cp:revision>
  <dcterms:created xsi:type="dcterms:W3CDTF">2015-03-24T15:34:08Z</dcterms:created>
  <dcterms:modified xsi:type="dcterms:W3CDTF">2021-04-06T07:34:21Z</dcterms:modified>
</cp:coreProperties>
</file>