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8" r:id="rId9"/>
    <p:sldId id="263" r:id="rId10"/>
    <p:sldId id="269" r:id="rId11"/>
    <p:sldId id="264" r:id="rId12"/>
    <p:sldId id="265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13"/>
    <p:restoredTop sz="94710"/>
  </p:normalViewPr>
  <p:slideViewPr>
    <p:cSldViewPr snapToGrid="0">
      <p:cViewPr>
        <p:scale>
          <a:sx n="71" d="100"/>
          <a:sy n="71" d="100"/>
        </p:scale>
        <p:origin x="49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EB3B170-42CD-A892-D57C-E8E8DAE28A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xmlns="" id="{C07F29AF-6CAB-AE6B-E5C2-310C418D53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E64F0595-2601-92E1-BCB0-07FD57CE6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0723A3F-9F94-1A4A-658A-6A7F3556F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B3DF9171-2AE5-663B-F4A5-A1D0A86C3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797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449DFCF0-8E4E-E3B9-CCF4-DB695BBCA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89074A13-178A-118E-EF73-A04B282ED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5B524F06-D173-9648-76DD-99A6D2440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85A8EF3F-529F-2BC9-8AE9-2A3FB39AC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2AD1B8AE-E6AE-A682-76A3-C6642113A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6917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EA5DC08E-7667-ACC3-9DF7-7673111FE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BEA701E3-3EE8-1FCA-2C9A-20E658F25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6F768D22-1098-7A6C-94FB-A5F38AFF9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9BDB1CD1-3983-7E9F-11D9-74858F25E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D6C1E177-270F-B8B3-519A-90684F001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6273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A226E515-73F3-45C0-0DFF-C48967417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3599A051-2DE6-94B5-3310-9D531C987E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75C60FD7-9780-1ED1-FACD-1558C9D57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83B6B11B-0D3B-2BC5-3797-659D9B7A7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DAE5849F-F3AC-E4BD-862D-E58C29D46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C3350B48-E5B3-246B-FBAC-D6743522A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209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0A4A704A-F720-8B75-A986-5B63584D1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9E170C9E-AA9F-B190-CDFD-6CB82D9F21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865B99AB-9A97-C828-431C-6F90BF77B8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xmlns="" id="{86E094B8-F298-CE21-EF1D-9097116E6C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D4609057-8532-EB73-0368-5E9E7B7A59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xmlns="" id="{17D54BE6-FAB6-AD98-E3E4-16831165C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xmlns="" id="{70BF99D6-5033-98F2-8EAB-F343AA370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xmlns="" id="{6F941E80-6D81-9DDD-C6D0-59AF39C7D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424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31B0FAD3-02B4-D245-D70A-088384BE8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6B7CA74B-7AB0-F131-A74D-E99C65B4D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F8604B36-9825-4B2B-27B4-5724A66AB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AC5B1A5C-1D71-B426-54A1-3BCA10D03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031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ACCAC808-BFA9-569B-91B5-ADEC36F6A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xmlns="" id="{E184A9CA-D0A6-A43C-C97A-A49CB9F09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xmlns="" id="{22BE2EA4-FE25-BC60-D112-88C73DCA8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8856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03BA3E1-A523-3D9B-2E14-5CC17A76F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10564834-F2D6-7864-2CBE-434136046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175AE6B2-B45A-0D15-45E1-4108E4785E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53E7249E-EFD7-4B84-B0E8-6F0AA7AE8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A2C42695-F233-96E9-AC31-D7DDBC2D3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DA9B7851-B910-06DB-AB8F-62E3D2861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023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1C71DA4-8E10-B19F-258B-12EAFEA11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EA5AB903-CDEA-D595-B465-A2D6DB2315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6698C9B0-01A0-DA6D-691F-A665ADF52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22B80E06-667B-03E2-EB1B-F56F403DE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02F0313F-2E71-0E00-161D-FEA3A1BA4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6F73334B-3A2B-E0A9-C6D9-888B2BB9E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0672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4576602-8EE2-C7E1-33A9-2BFB0FAFF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AA630A57-59A3-83BD-57ED-49E37BC59D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78323D32-9AD2-BB5A-06F6-5002D374A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A675D80-89B1-8E1B-1B70-8AE6B4947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86A2EF0F-DB34-3F60-FD77-998D6ECA2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4268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xmlns="" id="{88442E84-AB3C-EDF3-9382-20F00E091E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2C11F6DF-14B5-156F-B265-08B045CD9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E2687357-ACE5-9D22-A5AC-F6B935507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4BA07860-EC76-392B-8BF2-F7EFCDDD4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9B772294-4029-4B59-8797-B7B16CEA3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1684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xmlns="" id="{D6691B00-E127-5F0B-1E27-34C5DDC80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829CE24F-3E53-1B4B-9F4C-BC4AE58336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15A38EB5-818F-F3EC-3C0F-1A645312B8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88F99F-7D25-C44E-AE23-B6BBC6A414AB}" type="datetimeFigureOut">
              <a:rPr lang="de-DE" smtClean="0"/>
              <a:t>28.01.2025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598EC935-5526-BF32-0815-D1AA2B637E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D4454676-0FC8-FCD3-7BBD-0377BCB41A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472F93-94AF-B24C-B7C4-A0A1790F0F4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185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hm.de/lemo/kapitel/ns-regime/widerstand-im-nationalsozialismus/jugendopposition" TargetMode="External"/><Relationship Id="rId2" Type="http://schemas.openxmlformats.org/officeDocument/2006/relationships/hyperlink" Target="https://www.gdw-berlin.de/vertiefung/themen/13-widerstand-von-jugendlichen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5A59F003-E00A-43F9-91DC-CC54E3B874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Ein Bild, das draußen, Himmel, Schwarzweiß, Reklametafel enthält.&#10;&#10;Automatisch generierte Beschreibung">
            <a:extLst>
              <a:ext uri="{FF2B5EF4-FFF2-40B4-BE49-F238E27FC236}">
                <a16:creationId xmlns:a16="http://schemas.microsoft.com/office/drawing/2014/main" xmlns="" id="{3078063E-F744-894E-B254-4BDD05C44A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84" t="27722" r="5807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D74A4382-E3AD-430A-9A1F-DFA3E0E77A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D099B74E-595A-604E-4F1A-5114F172BD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de-DE" sz="6600" u="sng">
                <a:solidFill>
                  <a:schemeClr val="bg1"/>
                </a:solidFill>
              </a:rPr>
              <a:t>Widerstand von Jugendlichen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79F40191-0F44-4FD1-82CC-ACB507C14B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xmlns="" id="{ECE5EECC-53A7-9129-6B07-6003B0D522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de-DE">
                <a:solidFill>
                  <a:schemeClr val="bg1"/>
                </a:solidFill>
              </a:rPr>
              <a:t>Von Marit, Johanna, Annika, Sina und Sophie</a:t>
            </a:r>
          </a:p>
        </p:txBody>
      </p:sp>
    </p:spTree>
    <p:extLst>
      <p:ext uri="{BB962C8B-B14F-4D97-AF65-F5344CB8AC3E}">
        <p14:creationId xmlns:p14="http://schemas.microsoft.com/office/powerpoint/2010/main" val="34437626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xmlns="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BDEAF533-1385-D670-20BF-77D2F533C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325369"/>
            <a:ext cx="4854069" cy="1956841"/>
          </a:xfrm>
        </p:spPr>
        <p:txBody>
          <a:bodyPr anchor="b">
            <a:normAutofit/>
          </a:bodyPr>
          <a:lstStyle/>
          <a:p>
            <a:r>
              <a:rPr lang="de-DE" sz="5400" u="sng" dirty="0" smtClean="0"/>
              <a:t>Gliederung:</a:t>
            </a:r>
            <a:endParaRPr lang="de-DE" sz="5400" u="sng" dirty="0"/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xmlns="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714FF2CB-1836-2EC9-0104-E343FD9CC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8"/>
            <a:ext cx="4699086" cy="3597643"/>
          </a:xfrm>
        </p:spPr>
        <p:txBody>
          <a:bodyPr>
            <a:normAutofit fontScale="92500"/>
          </a:bodyPr>
          <a:lstStyle/>
          <a:p>
            <a:r>
              <a:rPr lang="de-DE" sz="2200" dirty="0"/>
              <a:t>Formen des Widerstandes</a:t>
            </a:r>
          </a:p>
          <a:p>
            <a:r>
              <a:rPr lang="de-DE" sz="2200" dirty="0"/>
              <a:t>Sozialer Hintergrund</a:t>
            </a:r>
          </a:p>
          <a:p>
            <a:r>
              <a:rPr lang="de-DE" sz="2200" dirty="0" smtClean="0"/>
              <a:t>Oppositionelle Jugendgruppen</a:t>
            </a:r>
            <a:endParaRPr lang="de-DE" sz="2200" dirty="0"/>
          </a:p>
          <a:p>
            <a:r>
              <a:rPr lang="de-DE" sz="2200" dirty="0"/>
              <a:t>Ziele</a:t>
            </a:r>
          </a:p>
          <a:p>
            <a:r>
              <a:rPr lang="de-DE" sz="2200" dirty="0"/>
              <a:t>„Swing-Jugendliche</a:t>
            </a:r>
            <a:r>
              <a:rPr lang="de-DE" sz="2200" dirty="0" smtClean="0"/>
              <a:t>“</a:t>
            </a:r>
          </a:p>
          <a:p>
            <a:r>
              <a:rPr lang="de-DE" sz="2200" dirty="0" smtClean="0"/>
              <a:t>Lebensbeispiel</a:t>
            </a:r>
            <a:endParaRPr lang="de-DE" sz="2200" dirty="0"/>
          </a:p>
          <a:p>
            <a:r>
              <a:rPr lang="de-DE" sz="2200" dirty="0"/>
              <a:t>„Edelweißpiraten</a:t>
            </a:r>
            <a:r>
              <a:rPr lang="de-DE" sz="2200" dirty="0" smtClean="0"/>
              <a:t>“</a:t>
            </a:r>
          </a:p>
          <a:p>
            <a:r>
              <a:rPr lang="de-DE" sz="2200" dirty="0" smtClean="0"/>
              <a:t>Lebensbeispiel</a:t>
            </a:r>
            <a:endParaRPr lang="de-DE" sz="2200" dirty="0" smtClean="0"/>
          </a:p>
          <a:p>
            <a:r>
              <a:rPr lang="de-DE" sz="2200" dirty="0" smtClean="0"/>
              <a:t>Konsequenzen</a:t>
            </a:r>
            <a:endParaRPr lang="de-DE" sz="22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F6B20AFD-BA9F-60E5-1882-077BD16423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97" r="16538" b="-1"/>
          <a:stretch/>
        </p:blipFill>
        <p:spPr>
          <a:xfrm>
            <a:off x="5453335" y="-61994"/>
            <a:ext cx="7181795" cy="7274093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381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000">
        <p:fad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100EDD19-6802-4EC3-95CE-CFFAB042CF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7D4509CA-4D85-A2A2-7801-D44D4BB1E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 sz="5400" u="sng"/>
              <a:t>Formen des Widerstandes: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xmlns="" id="{DB17E863-922E-4C26-BD64-E8FD41D2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EF0ECF30-3E52-4CDC-7CC1-311570183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5054" y="2330075"/>
            <a:ext cx="10515600" cy="4251960"/>
          </a:xfrm>
        </p:spPr>
        <p:txBody>
          <a:bodyPr>
            <a:normAutofit lnSpcReduction="10000"/>
          </a:bodyPr>
          <a:lstStyle/>
          <a:p>
            <a:r>
              <a:rPr lang="de-DE" dirty="0"/>
              <a:t>Betont langsames Arbeiten</a:t>
            </a:r>
          </a:p>
          <a:p>
            <a:r>
              <a:rPr lang="de-DE" dirty="0"/>
              <a:t>Proteste gegen Wehrpflicht</a:t>
            </a:r>
          </a:p>
          <a:p>
            <a:r>
              <a:rPr lang="de-DE" dirty="0"/>
              <a:t>Ablehnung der Arbeitsdienste in der Hitlerjugend</a:t>
            </a:r>
          </a:p>
          <a:p>
            <a:r>
              <a:rPr lang="de-DE" dirty="0"/>
              <a:t>Verweigerung des </a:t>
            </a:r>
            <a:r>
              <a:rPr lang="de-DE" dirty="0" smtClean="0"/>
              <a:t>Hitlergrußes</a:t>
            </a:r>
          </a:p>
          <a:p>
            <a:r>
              <a:rPr lang="de-DE" dirty="0" smtClean="0"/>
              <a:t>Verbreitung von Flugblättern</a:t>
            </a:r>
          </a:p>
          <a:p>
            <a:r>
              <a:rPr lang="de-DE" dirty="0" smtClean="0"/>
              <a:t>Hören verbotener ausländischer Rundfunksender und Musik</a:t>
            </a:r>
          </a:p>
          <a:p>
            <a:r>
              <a:rPr lang="de-DE" dirty="0" smtClean="0"/>
              <a:t>Tragen von unmilitärischer Kleidung </a:t>
            </a:r>
            <a:endParaRPr lang="de-DE" dirty="0" smtClean="0"/>
          </a:p>
          <a:p>
            <a:endParaRPr lang="de-DE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24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5000">
        <p:fade/>
      </p:transition>
    </mc:Choice>
    <mc:Fallback>
      <p:transition spd="med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C793BC8A-46B2-5078-4ABC-4E1F3D852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993554" cy="1956841"/>
          </a:xfrm>
        </p:spPr>
        <p:txBody>
          <a:bodyPr anchor="b">
            <a:normAutofit/>
          </a:bodyPr>
          <a:lstStyle/>
          <a:p>
            <a:r>
              <a:rPr lang="de-DE" sz="4000" u="sng" dirty="0"/>
              <a:t>Sozialer Hintergrund der Jugendlichen:</a:t>
            </a:r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xmlns="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D3BCB4C0-62DF-CDED-4E7E-A545A0742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de-DE" sz="2400" dirty="0"/>
              <a:t>Kommunisten</a:t>
            </a:r>
          </a:p>
          <a:p>
            <a:pPr>
              <a:lnSpc>
                <a:spcPct val="100000"/>
              </a:lnSpc>
            </a:pPr>
            <a:r>
              <a:rPr lang="de-DE" sz="2400" dirty="0"/>
              <a:t>Sozialdemokraten </a:t>
            </a:r>
          </a:p>
          <a:p>
            <a:pPr>
              <a:lnSpc>
                <a:spcPct val="100000"/>
              </a:lnSpc>
            </a:pPr>
            <a:r>
              <a:rPr lang="de-DE" sz="2400" dirty="0"/>
              <a:t>Christen</a:t>
            </a:r>
          </a:p>
          <a:p>
            <a:pPr>
              <a:lnSpc>
                <a:spcPct val="100000"/>
              </a:lnSpc>
            </a:pPr>
            <a:r>
              <a:rPr lang="de-DE" sz="2400" dirty="0"/>
              <a:t>Jugendliche jüdischer Herkunft</a:t>
            </a:r>
          </a:p>
          <a:p>
            <a:pPr>
              <a:lnSpc>
                <a:spcPct val="100000"/>
              </a:lnSpc>
            </a:pPr>
            <a:r>
              <a:rPr lang="de-DE" sz="2400" dirty="0"/>
              <a:t>Arbeiter</a:t>
            </a:r>
          </a:p>
        </p:txBody>
      </p:sp>
      <p:pic>
        <p:nvPicPr>
          <p:cNvPr id="5" name="Grafik 4" descr="Feuerwehrmänner in einer Gruppe">
            <a:extLst>
              <a:ext uri="{FF2B5EF4-FFF2-40B4-BE49-F238E27FC236}">
                <a16:creationId xmlns:a16="http://schemas.microsoft.com/office/drawing/2014/main" xmlns="" id="{B2F56D66-66EB-2525-3A59-9F67C82021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302" r="8745" b="-1"/>
          <a:stretch/>
        </p:blipFill>
        <p:spPr>
          <a:xfrm>
            <a:off x="5313225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75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000">
        <p:fad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100EDD19-6802-4EC3-95CE-CFFAB042CF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C0687926-E979-BDEC-4B7E-E1D8021E8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12248"/>
          </a:xfrm>
        </p:spPr>
        <p:txBody>
          <a:bodyPr>
            <a:noAutofit/>
          </a:bodyPr>
          <a:lstStyle/>
          <a:p>
            <a:r>
              <a:rPr lang="de-DE" u="sng" dirty="0"/>
              <a:t>Oppositionelle Jugendgruppen: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xmlns="" id="{DB17E863-922E-4C26-BD64-E8FD41D2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C1D39014-4E47-A54A-2CC0-22EED981A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0915"/>
            <a:ext cx="10515600" cy="4251960"/>
          </a:xfrm>
        </p:spPr>
        <p:txBody>
          <a:bodyPr>
            <a:normAutofit/>
          </a:bodyPr>
          <a:lstStyle/>
          <a:p>
            <a:r>
              <a:rPr lang="de-DE" dirty="0"/>
              <a:t>„</a:t>
            </a:r>
            <a:r>
              <a:rPr lang="de-DE" dirty="0" err="1"/>
              <a:t>Edelweißpriaten</a:t>
            </a:r>
            <a:r>
              <a:rPr lang="de-DE" dirty="0"/>
              <a:t>“</a:t>
            </a:r>
          </a:p>
          <a:p>
            <a:r>
              <a:rPr lang="de-DE" dirty="0"/>
              <a:t>„Swing-Jugendliche“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xmlns="" id="{AAEA62C5-861B-F497-D063-6E2432ED8DF2}"/>
              </a:ext>
            </a:extLst>
          </p:cNvPr>
          <p:cNvSpPr txBox="1"/>
          <p:nvPr/>
        </p:nvSpPr>
        <p:spPr>
          <a:xfrm>
            <a:off x="669036" y="3766730"/>
            <a:ext cx="108539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de-DE" sz="2400" b="1" dirty="0"/>
              <a:t>Keine politische Absicht  - Schaffung eines Freiraum für Entwicklung einer eigenen Jugendkultur und Identität </a:t>
            </a:r>
          </a:p>
        </p:txBody>
      </p:sp>
    </p:spTree>
    <p:extLst>
      <p:ext uri="{BB962C8B-B14F-4D97-AF65-F5344CB8AC3E}">
        <p14:creationId xmlns:p14="http://schemas.microsoft.com/office/powerpoint/2010/main" val="288443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xmlns="" id="{2C61293E-6EBE-43EF-A52C-9BEBFD7679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9C5831D4-E24C-86AD-FE9A-A1AF960AA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4772" y="370945"/>
            <a:ext cx="6251110" cy="1783080"/>
          </a:xfrm>
        </p:spPr>
        <p:txBody>
          <a:bodyPr anchor="b">
            <a:normAutofit/>
          </a:bodyPr>
          <a:lstStyle/>
          <a:p>
            <a:r>
              <a:rPr lang="de-DE" sz="5400" u="sng" dirty="0"/>
              <a:t>Ziele:</a:t>
            </a:r>
          </a:p>
        </p:txBody>
      </p:sp>
      <p:pic>
        <p:nvPicPr>
          <p:cNvPr id="7" name="Grafik 6" descr="Darts in der Mitte eines Ziels">
            <a:extLst>
              <a:ext uri="{FF2B5EF4-FFF2-40B4-BE49-F238E27FC236}">
                <a16:creationId xmlns:a16="http://schemas.microsoft.com/office/drawing/2014/main" xmlns="" id="{C1F7EDFB-342D-B780-2171-5AFBF75ABC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162" r="5904"/>
          <a:stretch/>
        </p:blipFill>
        <p:spPr>
          <a:xfrm>
            <a:off x="-236129" y="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4" name="sketchy line">
            <a:extLst>
              <a:ext uri="{FF2B5EF4-FFF2-40B4-BE49-F238E27FC236}">
                <a16:creationId xmlns:a16="http://schemas.microsoft.com/office/drawing/2014/main" xmlns="" id="{21540236-BFD5-4A9D-8840-4703E7F768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AC82DE78-2C36-9580-20D2-2A6B6657C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0120" y="2716257"/>
            <a:ext cx="7964961" cy="3818721"/>
          </a:xfrm>
        </p:spPr>
        <p:txBody>
          <a:bodyPr>
            <a:noAutofit/>
          </a:bodyPr>
          <a:lstStyle/>
          <a:p>
            <a:r>
              <a:rPr lang="de-DE" sz="1800" dirty="0"/>
              <a:t>Lebensbereich, den Jugendliche selbst kontrollieren</a:t>
            </a:r>
          </a:p>
          <a:p>
            <a:r>
              <a:rPr lang="de-DE" sz="1800" dirty="0"/>
              <a:t>Gegenkultur zum uniformierten </a:t>
            </a:r>
            <a:r>
              <a:rPr lang="de-DE" sz="1800" dirty="0" smtClean="0"/>
              <a:t>Alltag der </a:t>
            </a:r>
            <a:r>
              <a:rPr lang="de-DE" sz="1800" b="1" dirty="0" smtClean="0"/>
              <a:t>Hitlerjugend</a:t>
            </a:r>
            <a:r>
              <a:rPr lang="de-DE" sz="1800" dirty="0" smtClean="0"/>
              <a:t> </a:t>
            </a:r>
            <a:endParaRPr lang="de-DE" sz="1800" dirty="0"/>
          </a:p>
          <a:p>
            <a:r>
              <a:rPr lang="de-DE" sz="1800" dirty="0"/>
              <a:t>Individualität </a:t>
            </a:r>
          </a:p>
          <a:p>
            <a:r>
              <a:rPr lang="de-DE" sz="1800" dirty="0"/>
              <a:t>Freiheit </a:t>
            </a:r>
          </a:p>
          <a:p>
            <a:r>
              <a:rPr lang="de-DE" sz="1800" dirty="0"/>
              <a:t>Unabhängigkeit </a:t>
            </a:r>
          </a:p>
          <a:p>
            <a:r>
              <a:rPr lang="de-DE" sz="1800" dirty="0"/>
              <a:t>Selbstbestimmung </a:t>
            </a:r>
          </a:p>
          <a:p>
            <a:r>
              <a:rPr lang="de-DE" sz="1800" dirty="0"/>
              <a:t>Autonomie</a:t>
            </a:r>
          </a:p>
          <a:p>
            <a:r>
              <a:rPr lang="de-DE" sz="1800" dirty="0"/>
              <a:t>Abgrenzung</a:t>
            </a:r>
          </a:p>
          <a:p>
            <a:r>
              <a:rPr lang="de-DE" sz="1800" dirty="0"/>
              <a:t>Freie Entfaltung</a:t>
            </a:r>
          </a:p>
          <a:p>
            <a:r>
              <a:rPr lang="de-DE" sz="1800" dirty="0"/>
              <a:t>Lehnen Militarisierung ab</a:t>
            </a:r>
          </a:p>
        </p:txBody>
      </p:sp>
    </p:spTree>
    <p:extLst>
      <p:ext uri="{BB962C8B-B14F-4D97-AF65-F5344CB8AC3E}">
        <p14:creationId xmlns:p14="http://schemas.microsoft.com/office/powerpoint/2010/main" val="99348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5000">
        <p:fade/>
      </p:transition>
    </mc:Choice>
    <mc:Fallback>
      <p:transition spd="med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100EDD19-6802-4EC3-95CE-CFFAB042CF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BDD9ACD7-DF16-BBD4-7B9D-395EB12B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„Swing-Jugendliche“: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xmlns="" id="{DB17E863-922E-4C26-BD64-E8FD41D2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00DBFFAB-6305-5FAC-AFCB-4D736BEFC9AB}"/>
              </a:ext>
            </a:extLst>
          </p:cNvPr>
          <p:cNvSpPr txBox="1"/>
          <p:nvPr/>
        </p:nvSpPr>
        <p:spPr>
          <a:xfrm>
            <a:off x="215153" y="1929384"/>
            <a:ext cx="11138647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u="sng" dirty="0" err="1" smtClean="0"/>
              <a:t>Auftreten</a:t>
            </a:r>
            <a:r>
              <a:rPr lang="en-US" sz="2800" u="sng" dirty="0" smtClean="0"/>
              <a:t> in der </a:t>
            </a:r>
            <a:r>
              <a:rPr lang="en-US" sz="2800" u="sng" dirty="0" err="1" smtClean="0"/>
              <a:t>Öffentlichkeit</a:t>
            </a:r>
            <a:r>
              <a:rPr lang="en-US" sz="2800" u="sng" dirty="0" smtClean="0"/>
              <a:t>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u="sng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e-DE" sz="2400" dirty="0" smtClean="0"/>
              <a:t>Englisch</a:t>
            </a:r>
            <a:r>
              <a:rPr lang="en-US" sz="2400" dirty="0" smtClean="0"/>
              <a:t> </a:t>
            </a:r>
            <a:r>
              <a:rPr lang="en-US" sz="2400" dirty="0" err="1" smtClean="0"/>
              <a:t>klingende</a:t>
            </a:r>
            <a:r>
              <a:rPr lang="en-US" sz="2400" dirty="0" smtClean="0"/>
              <a:t> </a:t>
            </a:r>
            <a:r>
              <a:rPr lang="en-US" sz="2400" dirty="0" err="1" smtClean="0"/>
              <a:t>Spitznamen</a:t>
            </a:r>
            <a:r>
              <a:rPr lang="en-US" sz="2400" dirty="0" smtClean="0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Lange </a:t>
            </a:r>
            <a:r>
              <a:rPr lang="en-US" sz="2400" dirty="0" err="1" smtClean="0"/>
              <a:t>Haare</a:t>
            </a:r>
            <a:r>
              <a:rPr lang="en-US" sz="2400" dirty="0" smtClean="0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/>
              <a:t>Eigener</a:t>
            </a:r>
            <a:r>
              <a:rPr lang="en-US" sz="2400" dirty="0" smtClean="0"/>
              <a:t> </a:t>
            </a:r>
            <a:r>
              <a:rPr lang="en-US" sz="2400" dirty="0" err="1" smtClean="0"/>
              <a:t>Kleidungs</a:t>
            </a:r>
            <a:r>
              <a:rPr lang="en-US" sz="2400" dirty="0" smtClean="0"/>
              <a:t>- /</a:t>
            </a:r>
            <a:r>
              <a:rPr lang="en-US" sz="2400" dirty="0" err="1" smtClean="0"/>
              <a:t>Tanzstil</a:t>
            </a:r>
            <a:r>
              <a:rPr lang="en-US" sz="2400" dirty="0" smtClean="0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/>
              <a:t>Karrierte</a:t>
            </a:r>
            <a:r>
              <a:rPr lang="en-US" sz="2400" dirty="0" smtClean="0"/>
              <a:t> </a:t>
            </a:r>
            <a:r>
              <a:rPr lang="en-US" sz="2400" dirty="0" err="1" smtClean="0"/>
              <a:t>Sakkos</a:t>
            </a:r>
            <a:endParaRPr lang="en-US" sz="2400" dirty="0" smtClean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Hut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/>
              <a:t>Regenschirm</a:t>
            </a:r>
            <a:r>
              <a:rPr lang="en-US" sz="2400" dirty="0" smtClean="0"/>
              <a:t>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 smtClean="0"/>
              <a:t>Weichen</a:t>
            </a:r>
            <a:r>
              <a:rPr lang="en-US" sz="2400" dirty="0" smtClean="0"/>
              <a:t> </a:t>
            </a:r>
            <a:r>
              <a:rPr lang="en-US" sz="2400" dirty="0"/>
              <a:t>von den </a:t>
            </a:r>
            <a:r>
              <a:rPr lang="en-US" sz="2400" dirty="0" err="1"/>
              <a:t>Idealen</a:t>
            </a:r>
            <a:r>
              <a:rPr lang="en-US" sz="2400" dirty="0"/>
              <a:t> </a:t>
            </a:r>
            <a:r>
              <a:rPr lang="en-US" sz="2400" dirty="0" err="1"/>
              <a:t>eines</a:t>
            </a:r>
            <a:r>
              <a:rPr lang="en-US" sz="2400" dirty="0"/>
              <a:t> </a:t>
            </a:r>
            <a:r>
              <a:rPr lang="en-US" sz="2400" dirty="0" err="1"/>
              <a:t>Jugendlichen</a:t>
            </a:r>
            <a:r>
              <a:rPr lang="en-US" sz="2400" dirty="0"/>
              <a:t> ab 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xmlns="" id="{FF5C1841-C312-314E-61CB-6BC57942D1DA}"/>
              </a:ext>
            </a:extLst>
          </p:cNvPr>
          <p:cNvSpPr txBox="1"/>
          <p:nvPr/>
        </p:nvSpPr>
        <p:spPr>
          <a:xfrm>
            <a:off x="7436777" y="1924411"/>
            <a:ext cx="4755223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de-DE" sz="2800" u="sng" dirty="0" smtClean="0"/>
              <a:t>Zusammenfinden </a:t>
            </a:r>
            <a:r>
              <a:rPr lang="de-DE" sz="2800" u="sng" dirty="0"/>
              <a:t>zum</a:t>
            </a:r>
            <a:r>
              <a:rPr lang="de-DE" sz="2800" u="sng" dirty="0" smtClean="0"/>
              <a:t>:</a:t>
            </a:r>
          </a:p>
          <a:p>
            <a:pPr marL="0" indent="0">
              <a:buNone/>
            </a:pPr>
            <a:endParaRPr lang="de-DE" sz="2800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/>
              <a:t>Jazzmusik hören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/>
              <a:t>Tanzen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/>
              <a:t>Diskutieren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/>
              <a:t>Austauschen</a:t>
            </a:r>
          </a:p>
        </p:txBody>
      </p:sp>
    </p:spTree>
    <p:extLst>
      <p:ext uri="{BB962C8B-B14F-4D97-AF65-F5344CB8AC3E}">
        <p14:creationId xmlns:p14="http://schemas.microsoft.com/office/powerpoint/2010/main" val="373951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0">
        <p:fade/>
      </p:transition>
    </mc:Choice>
    <mc:Fallback>
      <p:transition spd="med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100EDD19-6802-4EC3-95CE-CFFAB042CF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BDD9ACD7-DF16-BBD4-7B9D-395EB12B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8476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u="sng" kern="1200" dirty="0" err="1" smtClean="0">
                <a:solidFill>
                  <a:schemeClr val="tx1"/>
                </a:solidFill>
                <a:ea typeface="+mj-ea"/>
                <a:cs typeface="+mj-cs"/>
              </a:rPr>
              <a:t>Lebensbeispiel</a:t>
            </a:r>
            <a:r>
              <a:rPr lang="en-US" sz="4000" u="sng" kern="1200" dirty="0" smtClean="0">
                <a:solidFill>
                  <a:schemeClr val="tx1"/>
                </a:solidFill>
                <a:ea typeface="+mj-ea"/>
                <a:cs typeface="+mj-cs"/>
              </a:rPr>
              <a:t> </a:t>
            </a:r>
            <a:r>
              <a:rPr lang="en-US" sz="4000" u="sng" kern="1200" dirty="0" err="1" smtClean="0">
                <a:solidFill>
                  <a:schemeClr val="tx1"/>
                </a:solidFill>
                <a:ea typeface="+mj-ea"/>
                <a:cs typeface="+mj-cs"/>
              </a:rPr>
              <a:t>eines</a:t>
            </a:r>
            <a:r>
              <a:rPr lang="en-US" sz="4000" u="sng" kern="1200" dirty="0" smtClean="0">
                <a:solidFill>
                  <a:schemeClr val="tx1"/>
                </a:solidFill>
                <a:ea typeface="+mj-ea"/>
                <a:cs typeface="+mj-cs"/>
              </a:rPr>
              <a:t> </a:t>
            </a:r>
            <a:r>
              <a:rPr lang="en-US" sz="4000" u="sng" kern="1200" dirty="0" err="1" smtClean="0">
                <a:solidFill>
                  <a:schemeClr val="tx1"/>
                </a:solidFill>
                <a:ea typeface="+mj-ea"/>
                <a:cs typeface="+mj-cs"/>
              </a:rPr>
              <a:t>Jugendlichen</a:t>
            </a:r>
            <a:r>
              <a:rPr lang="en-US" sz="4000" u="sng" kern="1200" dirty="0" smtClean="0">
                <a:solidFill>
                  <a:schemeClr val="tx1"/>
                </a:solidFill>
                <a:ea typeface="+mj-ea"/>
                <a:cs typeface="+mj-cs"/>
              </a:rPr>
              <a:t> der Swing - </a:t>
            </a:r>
            <a:r>
              <a:rPr lang="en-US" sz="4000" u="sng" kern="1200" dirty="0" err="1" smtClean="0">
                <a:solidFill>
                  <a:schemeClr val="tx1"/>
                </a:solidFill>
                <a:ea typeface="+mj-ea"/>
                <a:cs typeface="+mj-cs"/>
              </a:rPr>
              <a:t>Jugend</a:t>
            </a:r>
            <a:endParaRPr lang="en-US" sz="4000" u="sng" kern="12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xmlns="" id="{DB17E863-922E-4C26-BD64-E8FD41D2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00DBFFAB-6305-5FAC-AFCB-4D736BEFC9AB}"/>
              </a:ext>
            </a:extLst>
          </p:cNvPr>
          <p:cNvSpPr txBox="1"/>
          <p:nvPr/>
        </p:nvSpPr>
        <p:spPr>
          <a:xfrm>
            <a:off x="457200" y="1929384"/>
            <a:ext cx="108966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u="sng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751" y="2552457"/>
            <a:ext cx="2571750" cy="3209925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457200" y="2118467"/>
            <a:ext cx="678050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u="sng" dirty="0" smtClean="0"/>
              <a:t>Günter Discher</a:t>
            </a:r>
          </a:p>
          <a:p>
            <a:endParaRPr lang="de-DE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Ist Teil einer Gruppe von Swing – Jugendlichen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Hatte eine Schallplatten Sammlung mit 400 Schallplatten mit Swing und Jazz Musik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Wurde 1943 festgenommen, weil Nachbarn seine Swing Musik gehört haben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Kam in das Jugendkonzentrationslager </a:t>
            </a:r>
            <a:r>
              <a:rPr lang="de-DE" sz="2000" b="1" dirty="0" err="1" smtClean="0"/>
              <a:t>Moringen</a:t>
            </a:r>
            <a:endParaRPr lang="de-DE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Wurde 1945 durch Alliierte Truppen befreit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b="1" dirty="0" smtClean="0"/>
              <a:t>Folgen der Gefangenschaft: Chronische Gesundheitsschäden, mehrere Operationen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234057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5000">
        <p:fade/>
      </p:transition>
    </mc:Choice>
    <mc:Fallback>
      <p:transition spd="med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743AA782-23D1-4521-8CAD-47662984AA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C7D32B26-D2F2-A152-5810-023695725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989" y="270226"/>
            <a:ext cx="6769505" cy="1481328"/>
          </a:xfrm>
        </p:spPr>
        <p:txBody>
          <a:bodyPr anchor="b">
            <a:normAutofit/>
          </a:bodyPr>
          <a:lstStyle/>
          <a:p>
            <a:r>
              <a:rPr lang="de-DE" sz="4600" u="sng" dirty="0"/>
              <a:t>„Edelweißpiraten“: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xmlns="" id="{71877DBC-BB60-40F0-AC93-2ACDBAAE60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E9CBE43C-225A-D662-714E-4C24B34C5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167" y="2732823"/>
            <a:ext cx="4937657" cy="3693319"/>
          </a:xfrm>
        </p:spPr>
        <p:txBody>
          <a:bodyPr anchor="t">
            <a:normAutofit fontScale="85000" lnSpcReduction="10000"/>
          </a:bodyPr>
          <a:lstStyle/>
          <a:p>
            <a:pPr>
              <a:lnSpc>
                <a:spcPct val="100000"/>
              </a:lnSpc>
            </a:pPr>
            <a:r>
              <a:rPr lang="de-DE" dirty="0"/>
              <a:t>1938 im </a:t>
            </a:r>
            <a:r>
              <a:rPr lang="de-DE" dirty="0" smtClean="0"/>
              <a:t>Ruhrgebiet </a:t>
            </a:r>
            <a:r>
              <a:rPr lang="de-DE" dirty="0"/>
              <a:t>entstanden </a:t>
            </a:r>
          </a:p>
          <a:p>
            <a:pPr>
              <a:lnSpc>
                <a:spcPct val="100000"/>
              </a:lnSpc>
            </a:pPr>
            <a:r>
              <a:rPr lang="de-DE" dirty="0"/>
              <a:t>Mehrere 1000 Jugendliche / Lehrlinge </a:t>
            </a:r>
          </a:p>
          <a:p>
            <a:pPr>
              <a:lnSpc>
                <a:spcPct val="100000"/>
              </a:lnSpc>
            </a:pPr>
            <a:r>
              <a:rPr lang="de-DE" dirty="0"/>
              <a:t>Erkennungszeichen: Edelweißstecknadel</a:t>
            </a:r>
          </a:p>
          <a:p>
            <a:pPr>
              <a:lnSpc>
                <a:spcPct val="100000"/>
              </a:lnSpc>
            </a:pPr>
            <a:r>
              <a:rPr lang="de-DE" u="sng" dirty="0"/>
              <a:t>Aussehen</a:t>
            </a:r>
            <a:r>
              <a:rPr lang="de-DE" dirty="0"/>
              <a:t>: Skihemden, Wanderschuhe, Halstuch, kurze Lederhose </a:t>
            </a:r>
          </a:p>
        </p:txBody>
      </p:sp>
      <p:pic>
        <p:nvPicPr>
          <p:cNvPr id="5" name="Grafik 4" descr="Ein Bild, das Kreis, Symbol, Logo, Emblem enthält.&#10;&#10;Automatisch generierte Beschreibung">
            <a:extLst>
              <a:ext uri="{FF2B5EF4-FFF2-40B4-BE49-F238E27FC236}">
                <a16:creationId xmlns:a16="http://schemas.microsoft.com/office/drawing/2014/main" xmlns="" id="{5A3318D1-BC65-96B6-9087-653087C20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962" y="481032"/>
            <a:ext cx="4517414" cy="2541045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xmlns="" id="{EDF95069-C97B-E723-9948-470BEEE30BD3}"/>
              </a:ext>
            </a:extLst>
          </p:cNvPr>
          <p:cNvSpPr txBox="1"/>
          <p:nvPr/>
        </p:nvSpPr>
        <p:spPr>
          <a:xfrm>
            <a:off x="5717517" y="3022077"/>
            <a:ext cx="65241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u="sng" dirty="0"/>
              <a:t>Aktivitäten: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Ablehnung der Hitlerjugend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Treffen sich auf Parkplätzen -&gt; Benennung nach Städten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Fahren auf Fahrten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Organisieren Zeltlager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Singen Bündische Lieder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Verbreiten Meldungen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Stellen Flugblätter 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939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5000">
        <p:fade/>
      </p:transition>
    </mc:Choice>
    <mc:Fallback>
      <p:transition spd="med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xmlns="" id="{100EDD19-6802-4EC3-95CE-CFFAB042CF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BDD9ACD7-DF16-BBD4-7B9D-395EB12B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00250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u="sng" kern="12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Lebensbeispiel</a:t>
            </a:r>
            <a:r>
              <a:rPr lang="en-US" sz="4000" u="sng" dirty="0"/>
              <a:t> </a:t>
            </a:r>
            <a:r>
              <a:rPr lang="en-US" sz="4000" u="sng" dirty="0" err="1" smtClean="0"/>
              <a:t>einer</a:t>
            </a:r>
            <a:r>
              <a:rPr lang="en-US" sz="4000" u="sng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u="sng" kern="12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Jugendlichen</a:t>
            </a:r>
            <a:r>
              <a:rPr lang="en-US" sz="4000" u="sng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</a:t>
            </a:r>
            <a:r>
              <a:rPr lang="en-US" sz="4000" u="sng" kern="12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Edelweißpiraten</a:t>
            </a:r>
            <a:endParaRPr lang="en-US" sz="40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xmlns="" id="{DB17E863-922E-4C26-BD64-E8FD41D286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00DBFFAB-6305-5FAC-AFCB-4D736BEFC9AB}"/>
              </a:ext>
            </a:extLst>
          </p:cNvPr>
          <p:cNvSpPr txBox="1"/>
          <p:nvPr/>
        </p:nvSpPr>
        <p:spPr>
          <a:xfrm>
            <a:off x="457200" y="1929384"/>
            <a:ext cx="10896600" cy="4251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800" u="sng" dirty="0"/>
          </a:p>
        </p:txBody>
      </p:sp>
      <p:sp>
        <p:nvSpPr>
          <p:cNvPr id="3" name="Textfeld 2"/>
          <p:cNvSpPr txBox="1"/>
          <p:nvPr/>
        </p:nvSpPr>
        <p:spPr>
          <a:xfrm>
            <a:off x="457200" y="1898745"/>
            <a:ext cx="706461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u="sng" dirty="0" smtClean="0"/>
              <a:t>Gertrud Koch</a:t>
            </a:r>
          </a:p>
          <a:p>
            <a:endParaRPr lang="de-DE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Bildet und ist Teil einer Gruppe der    Edelweißpiraten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Weigerte sich dem „Bund Deutscher Mädel“ beizutreten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>
                <a:cs typeface="Arial" panose="020B0604020202020204" pitchFamily="34" charset="0"/>
              </a:rPr>
              <a:t>Verbreitet</a:t>
            </a:r>
            <a:r>
              <a:rPr lang="de-DE" sz="2000" b="1" dirty="0" smtClean="0"/>
              <a:t> Flugblätter mit einer Gruppe der Edelweißpiraten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Wird daraufhin verhaftet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Im Dezember 1942 kommt sie ins Gefängnis, dort wird sie geschlagen und  misshandelt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Wird 1943 ohne </a:t>
            </a:r>
            <a:r>
              <a:rPr lang="de-DE" sz="2000" b="1" dirty="0"/>
              <a:t>G</a:t>
            </a:r>
            <a:r>
              <a:rPr lang="de-DE" sz="2000" b="1" dirty="0" smtClean="0"/>
              <a:t>rund aus dem Gefängnis entlassen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b="1" dirty="0" smtClean="0"/>
              <a:t>Flüchtet daraufhin mit ihrer Mutter nach Süddeutschland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b="1" dirty="0" smtClean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525" y="2219955"/>
            <a:ext cx="3028950" cy="370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333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5000">
        <p:fade/>
      </p:transition>
    </mc:Choice>
    <mc:Fallback>
      <p:transition spd="med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xmlns="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DD916AB2-8B50-EA28-E866-C7F1F95D2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70"/>
            <a:ext cx="4368602" cy="1534428"/>
          </a:xfrm>
        </p:spPr>
        <p:txBody>
          <a:bodyPr anchor="b">
            <a:normAutofit/>
          </a:bodyPr>
          <a:lstStyle/>
          <a:p>
            <a:r>
              <a:rPr lang="de-DE" sz="4000" u="sng" dirty="0"/>
              <a:t>Konsequenzen:</a:t>
            </a:r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xmlns="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xmlns="" id="{CA595E24-0138-D330-0F86-02622217A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473341" cy="3641444"/>
          </a:xfrm>
        </p:spPr>
        <p:txBody>
          <a:bodyPr>
            <a:normAutofit/>
          </a:bodyPr>
          <a:lstStyle/>
          <a:p>
            <a:r>
              <a:rPr lang="de-DE" sz="2400" dirty="0"/>
              <a:t>Verfolgung durch geheime Staatspolizei</a:t>
            </a:r>
          </a:p>
          <a:p>
            <a:r>
              <a:rPr lang="de-DE" sz="2400" dirty="0"/>
              <a:t>Prozesse gegen Mitglieder</a:t>
            </a:r>
          </a:p>
          <a:p>
            <a:r>
              <a:rPr lang="de-DE" sz="2400" dirty="0"/>
              <a:t>Haftstrafen</a:t>
            </a:r>
          </a:p>
          <a:p>
            <a:r>
              <a:rPr lang="de-DE" sz="2400" dirty="0"/>
              <a:t>Todesstrafe</a:t>
            </a:r>
          </a:p>
          <a:p>
            <a:r>
              <a:rPr lang="de-DE" sz="2400" dirty="0" err="1" smtClean="0"/>
              <a:t>Jugendkonzentrations</a:t>
            </a:r>
            <a:r>
              <a:rPr lang="de-DE" sz="2400" dirty="0" smtClean="0"/>
              <a:t> -lager </a:t>
            </a:r>
            <a:endParaRPr lang="de-DE" sz="2400" dirty="0"/>
          </a:p>
        </p:txBody>
      </p:sp>
      <p:pic>
        <p:nvPicPr>
          <p:cNvPr id="6" name="Grafik 5" descr="Ein Bild, das draußen, Gebäude, Fenster, Himmel enthält.&#10;&#10;Automatisch generierte Beschreibung">
            <a:extLst>
              <a:ext uri="{FF2B5EF4-FFF2-40B4-BE49-F238E27FC236}">
                <a16:creationId xmlns:a16="http://schemas.microsoft.com/office/drawing/2014/main" xmlns="" id="{7C650DB9-E78F-3A0F-83A1-8546851E15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95" r="14339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3408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000">
        <p:fad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xmlns="" id="{943CAA20-3569-4189-9E48-239A229A86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xmlns="" id="{F136FD60-1322-0641-24DD-C159737F1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Vielen</a:t>
            </a: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Dank </a:t>
            </a:r>
            <a:r>
              <a:rPr lang="en-US" sz="6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fürs</a:t>
            </a: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600" kern="1200" dirty="0" err="1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Zuschauen</a:t>
            </a: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xmlns="" id="{DA542B6D-E775-4832-91DC-2D20F85781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feld 2"/>
          <p:cNvSpPr txBox="1"/>
          <p:nvPr/>
        </p:nvSpPr>
        <p:spPr>
          <a:xfrm>
            <a:off x="306234" y="5243443"/>
            <a:ext cx="107755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2"/>
              </a:rPr>
              <a:t>https://www.gdw-berlin.de/vertiefung/themen/13-widerstand-von-jugendlichen</a:t>
            </a:r>
            <a:r>
              <a:rPr lang="de-DE" dirty="0" smtClean="0">
                <a:hlinkClick r:id="rId2"/>
              </a:rPr>
              <a:t>/#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>
                <a:hlinkClick r:id="rId3"/>
              </a:rPr>
              <a:t>https://</a:t>
            </a:r>
            <a:r>
              <a:rPr lang="de-DE" dirty="0" smtClean="0">
                <a:hlinkClick r:id="rId3"/>
              </a:rPr>
              <a:t>www.dhm.de/lemo/kapitel/ns-regime/widerstand-im-nationalsozialismus/jugendopposition</a:t>
            </a:r>
            <a:endParaRPr lang="de-D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0534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359</Words>
  <Application>Microsoft Office PowerPoint</Application>
  <PresentationFormat>Breitbild</PresentationFormat>
  <Paragraphs>98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Wingdings</vt:lpstr>
      <vt:lpstr>Office</vt:lpstr>
      <vt:lpstr>Widerstand von Jugendlichen</vt:lpstr>
      <vt:lpstr>Gliederung:</vt:lpstr>
      <vt:lpstr>Formen des Widerstandes: </vt:lpstr>
      <vt:lpstr>Sozialer Hintergrund der Jugendlichen:</vt:lpstr>
      <vt:lpstr>Oppositionelle Jugendgruppen:</vt:lpstr>
      <vt:lpstr>Ziele:</vt:lpstr>
      <vt:lpstr>„Swing-Jugendliche“:</vt:lpstr>
      <vt:lpstr>Lebensbeispiel eines Jugendlichen der Swing - Jugend</vt:lpstr>
      <vt:lpstr>„Edelweißpiraten“:</vt:lpstr>
      <vt:lpstr>Lebensbeispiel einer Jugendlichen der Edelweißpiraten</vt:lpstr>
      <vt:lpstr>Konsequenzen:</vt:lpstr>
      <vt:lpstr>Vielen Dank fürs Zuschauen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Widerstand von Jugendlichen</dc:title>
  <dc:creator>Sophie Heineberg</dc:creator>
  <cp:lastModifiedBy>Johanna Koch</cp:lastModifiedBy>
  <cp:revision>15</cp:revision>
  <dcterms:created xsi:type="dcterms:W3CDTF">2025-01-27T08:32:30Z</dcterms:created>
  <dcterms:modified xsi:type="dcterms:W3CDTF">2025-01-28T10:17:59Z</dcterms:modified>
</cp:coreProperties>
</file>